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1" r:id="rId3"/>
    <p:sldId id="302" r:id="rId4"/>
    <p:sldId id="345" r:id="rId5"/>
    <p:sldId id="341" r:id="rId6"/>
    <p:sldId id="343" r:id="rId7"/>
    <p:sldId id="344" r:id="rId8"/>
    <p:sldId id="338" r:id="rId9"/>
    <p:sldId id="263" r:id="rId10"/>
    <p:sldId id="264" r:id="rId11"/>
    <p:sldId id="339" r:id="rId12"/>
    <p:sldId id="310" r:id="rId13"/>
  </p:sldIdLst>
  <p:sldSz cx="12192000" cy="6858000"/>
  <p:notesSz cx="7010400" cy="9296400"/>
  <p:embeddedFontLst>
    <p:embeddedFont>
      <p:font typeface="SimSun" panose="02010600030101010101" pitchFamily="2" charset="-122"/>
      <p:regular r:id="rId16"/>
    </p:embeddedFont>
    <p:embeddedFont>
      <p:font typeface="Wells Fargo Sans Display" panose="020B0503020203020204" pitchFamily="34" charset="0"/>
      <p:regular r:id="rId17"/>
    </p:embeddedFont>
    <p:embeddedFont>
      <p:font typeface="Cambria Math" panose="02040503050406030204" pitchFamily="18" charset="0"/>
      <p:regular r:id="rId18"/>
    </p:embeddedFont>
    <p:embeddedFont>
      <p:font typeface="Wells Fargo Sans SemiBold" panose="020B0703020203020204" pitchFamily="34" charset="0"/>
      <p:bold r:id="rId19"/>
      <p:boldItalic r:id="rId20"/>
    </p:embeddedFont>
    <p:embeddedFont>
      <p:font typeface="Wells Fargo Sans" panose="020B050302020302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A2FFF61B-D25C-49D6-9A28-29191314A49D}">
  <a:tblStyle styleId="{A2FFF61B-D25C-49D6-9A28-29191314A49D}" styleName="Wells Fargo Table 01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chemeClr val="dk1"/>
              </a:solidFill>
            </a:ln>
          </a:top>
          <a:bottom>
            <a:ln w="6350">
              <a:solidFill>
                <a:schemeClr val="dk1"/>
              </a:solidFill>
            </a:ln>
          </a:bottom>
          <a:insideH>
            <a:ln w="6350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lastRow>
      <a:tcTxStyle b="on">
        <a:fontRef idx="minor"/>
        <a:schemeClr val="dk1"/>
      </a:tcTxStyle>
      <a:tcStyle>
        <a:tcBdr>
          <a:top>
            <a:ln w="19050">
              <a:solidFill>
                <a:schemeClr val="dk1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>
        <a:fontRef idx="minor"/>
        <a:schemeClr val="lt1"/>
      </a:tcTxStyle>
      <a:tcStyle>
        <a:tcBdr>
          <a:top>
            <a:ln>
              <a:noFill/>
            </a:ln>
          </a:top>
          <a:bottom>
            <a:ln>
              <a:noFill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2" autoAdjust="0"/>
    <p:restoredTop sz="94708" autoAdjust="0"/>
  </p:normalViewPr>
  <p:slideViewPr>
    <p:cSldViewPr snapToGrid="0" showGuides="1">
      <p:cViewPr varScale="1">
        <p:scale>
          <a:sx n="109" d="100"/>
          <a:sy n="109" d="100"/>
        </p:scale>
        <p:origin x="6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5" d="100"/>
          <a:sy n="125" d="100"/>
        </p:scale>
        <p:origin x="4929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Observations</a:t>
            </a:r>
            <a:br>
              <a:rPr lang="en-US" dirty="0"/>
            </a:br>
            <a:r>
              <a:rPr lang="en-US" dirty="0"/>
              <a:t>(Modeling Data)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Observations</c:v>
                </c:pt>
              </c:strCache>
            </c:strRef>
          </c:tx>
          <c:explosion val="1"/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1ED-4790-82CC-726B8FDA0D6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4C7-4834-96BE-8A73A03260F6}"/>
              </c:ext>
            </c:extLst>
          </c:dPt>
          <c:cat>
            <c:strRef>
              <c:f>Sheet1!$A$2:$A$3</c:f>
              <c:strCache>
                <c:ptCount val="2"/>
                <c:pt idx="0">
                  <c:v>Responding</c:v>
                </c:pt>
                <c:pt idx="1">
                  <c:v>Not Responding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ED-4790-82CC-726B8FDA0D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726003-EC17-4E19-8CB8-160C74E4AF93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A2C7ED-7365-40E8-9EBA-888693BC6EB4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8C5A5A0F-DFD6-4A89-88E1-229403D31BD0}" type="parTrans" cxnId="{D5FCFD61-9282-4119-9667-ACC3002990E7}">
      <dgm:prSet/>
      <dgm:spPr/>
      <dgm:t>
        <a:bodyPr/>
        <a:lstStyle/>
        <a:p>
          <a:endParaRPr lang="en-US"/>
        </a:p>
      </dgm:t>
    </dgm:pt>
    <dgm:pt modelId="{7F63110B-185D-4D2E-B462-732D1213D2CB}" type="sibTrans" cxnId="{D5FCFD61-9282-4119-9667-ACC3002990E7}">
      <dgm:prSet/>
      <dgm:spPr/>
      <dgm:t>
        <a:bodyPr/>
        <a:lstStyle/>
        <a:p>
          <a:endParaRPr lang="en-US"/>
        </a:p>
      </dgm:t>
    </dgm:pt>
    <dgm:pt modelId="{FE45ABF2-96D6-48A6-8D33-A8DAB2F0BD98}">
      <dgm:prSet phldrT="[Text]"/>
      <dgm:spPr/>
      <dgm:t>
        <a:bodyPr/>
        <a:lstStyle/>
        <a:p>
          <a:r>
            <a:rPr lang="en-US" dirty="0"/>
            <a:t>Are the data/inputs appropriate/reliable?</a:t>
          </a:r>
        </a:p>
      </dgm:t>
    </dgm:pt>
    <dgm:pt modelId="{39ED1367-E6FC-4A59-A888-4A24BF52797B}" type="parTrans" cxnId="{F834C00B-0ABD-4BC5-9042-9FFFCB18891E}">
      <dgm:prSet/>
      <dgm:spPr/>
      <dgm:t>
        <a:bodyPr/>
        <a:lstStyle/>
        <a:p>
          <a:endParaRPr lang="en-US"/>
        </a:p>
      </dgm:t>
    </dgm:pt>
    <dgm:pt modelId="{D21161AD-8A87-4FE1-A723-3A92156AAF50}" type="sibTrans" cxnId="{F834C00B-0ABD-4BC5-9042-9FFFCB18891E}">
      <dgm:prSet/>
      <dgm:spPr/>
      <dgm:t>
        <a:bodyPr/>
        <a:lstStyle/>
        <a:p>
          <a:endParaRPr lang="en-US"/>
        </a:p>
      </dgm:t>
    </dgm:pt>
    <dgm:pt modelId="{631D4670-5B36-4D1D-8EFC-3E36CCD2BD6F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Are the data sources appropriate/reliable/up-to-date?</a:t>
          </a:r>
        </a:p>
      </dgm:t>
    </dgm:pt>
    <dgm:pt modelId="{5BDD93D3-3482-40CA-9ED2-0F76C8EA06A7}" type="parTrans" cxnId="{57401BDB-FA05-41AA-A3B3-4940DDA96293}">
      <dgm:prSet/>
      <dgm:spPr/>
      <dgm:t>
        <a:bodyPr/>
        <a:lstStyle/>
        <a:p>
          <a:endParaRPr lang="en-US"/>
        </a:p>
      </dgm:t>
    </dgm:pt>
    <dgm:pt modelId="{3406BBAA-0B95-41F8-A6BE-EEA7FCF469D0}" type="sibTrans" cxnId="{57401BDB-FA05-41AA-A3B3-4940DDA96293}">
      <dgm:prSet/>
      <dgm:spPr/>
      <dgm:t>
        <a:bodyPr/>
        <a:lstStyle/>
        <a:p>
          <a:endParaRPr lang="en-US"/>
        </a:p>
      </dgm:t>
    </dgm:pt>
    <dgm:pt modelId="{52F0E80C-F730-45CB-A4E6-376A669ED322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Model Performance</a:t>
          </a:r>
        </a:p>
      </dgm:t>
    </dgm:pt>
    <dgm:pt modelId="{6341321F-DC98-409D-BBCA-5B481CBB80ED}" type="parTrans" cxnId="{C16FD628-49EC-46FE-B31E-4073FD5E7593}">
      <dgm:prSet/>
      <dgm:spPr/>
      <dgm:t>
        <a:bodyPr/>
        <a:lstStyle/>
        <a:p>
          <a:endParaRPr lang="en-US"/>
        </a:p>
      </dgm:t>
    </dgm:pt>
    <dgm:pt modelId="{7B4AC0AA-937F-4F14-AA1D-68C4C255B0DE}" type="sibTrans" cxnId="{C16FD628-49EC-46FE-B31E-4073FD5E7593}">
      <dgm:prSet/>
      <dgm:spPr/>
      <dgm:t>
        <a:bodyPr/>
        <a:lstStyle/>
        <a:p>
          <a:endParaRPr lang="en-US"/>
        </a:p>
      </dgm:t>
    </dgm:pt>
    <dgm:pt modelId="{C93605D6-1306-4E22-8CD3-5ED1B4022B52}">
      <dgm:prSet phldrT="[Text]"/>
      <dgm:spPr/>
      <dgm:t>
        <a:bodyPr/>
        <a:lstStyle/>
        <a:p>
          <a:r>
            <a:rPr lang="en-US" dirty="0"/>
            <a:t>Is the model performance acceptable/reliable?</a:t>
          </a:r>
        </a:p>
      </dgm:t>
    </dgm:pt>
    <dgm:pt modelId="{27391ABD-8009-4446-945C-D35AE33383F8}" type="parTrans" cxnId="{C23D5893-930C-4E64-9E59-1ECDE3E4D2DC}">
      <dgm:prSet/>
      <dgm:spPr/>
      <dgm:t>
        <a:bodyPr/>
        <a:lstStyle/>
        <a:p>
          <a:endParaRPr lang="en-US"/>
        </a:p>
      </dgm:t>
    </dgm:pt>
    <dgm:pt modelId="{4188631B-B2C3-463B-AD2E-AB73BAB0FEA7}" type="sibTrans" cxnId="{C23D5893-930C-4E64-9E59-1ECDE3E4D2DC}">
      <dgm:prSet/>
      <dgm:spPr/>
      <dgm:t>
        <a:bodyPr/>
        <a:lstStyle/>
        <a:p>
          <a:endParaRPr lang="en-US"/>
        </a:p>
      </dgm:t>
    </dgm:pt>
    <dgm:pt modelId="{51C05691-1BE3-4170-A78F-1EDA6809FF1E}">
      <dgm:prSet phldrT="[Text]" custT="1"/>
      <dgm:spPr/>
      <dgm:t>
        <a:bodyPr/>
        <a:lstStyle/>
        <a:p>
          <a:r>
            <a:rPr lang="en-US" sz="1200" dirty="0"/>
            <a:t>Model benchmarking: How the model performs compared to different benchmarks?</a:t>
          </a:r>
        </a:p>
      </dgm:t>
    </dgm:pt>
    <dgm:pt modelId="{CFEE0C3A-F021-4D31-A36E-1CAC6F9223CB}" type="parTrans" cxnId="{F33A83E5-4B0B-4736-B753-9E67AEB4E946}">
      <dgm:prSet/>
      <dgm:spPr/>
      <dgm:t>
        <a:bodyPr/>
        <a:lstStyle/>
        <a:p>
          <a:endParaRPr lang="en-US"/>
        </a:p>
      </dgm:t>
    </dgm:pt>
    <dgm:pt modelId="{53466E8C-2207-4622-BEAB-1309D8389CCF}" type="sibTrans" cxnId="{F33A83E5-4B0B-4736-B753-9E67AEB4E946}">
      <dgm:prSet/>
      <dgm:spPr/>
      <dgm:t>
        <a:bodyPr/>
        <a:lstStyle/>
        <a:p>
          <a:endParaRPr lang="en-US"/>
        </a:p>
      </dgm:t>
    </dgm:pt>
    <dgm:pt modelId="{67114CD4-8F64-4AB1-ACB7-3D5901B9FCB6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/>
            <a:t>Explain-ability</a:t>
          </a:r>
        </a:p>
      </dgm:t>
    </dgm:pt>
    <dgm:pt modelId="{F0E39EF9-CECE-43C1-81E6-3C95CFB423E4}" type="parTrans" cxnId="{EBB24770-4E17-4D67-9DB8-1E3BEAB97BD0}">
      <dgm:prSet/>
      <dgm:spPr/>
      <dgm:t>
        <a:bodyPr/>
        <a:lstStyle/>
        <a:p>
          <a:endParaRPr lang="en-US"/>
        </a:p>
      </dgm:t>
    </dgm:pt>
    <dgm:pt modelId="{A7946459-3B83-43A4-B5BE-95993E56A9D1}" type="sibTrans" cxnId="{EBB24770-4E17-4D67-9DB8-1E3BEAB97BD0}">
      <dgm:prSet/>
      <dgm:spPr/>
      <dgm:t>
        <a:bodyPr/>
        <a:lstStyle/>
        <a:p>
          <a:endParaRPr lang="en-US"/>
        </a:p>
      </dgm:t>
    </dgm:pt>
    <dgm:pt modelId="{840FECA8-7514-4EF1-BA6C-97FA2BB5FB82}">
      <dgm:prSet phldrT="[Text]"/>
      <dgm:spPr/>
      <dgm:t>
        <a:bodyPr/>
        <a:lstStyle/>
        <a:p>
          <a:r>
            <a:rPr lang="en-US" dirty="0"/>
            <a:t>How can we explain/interpret the model behavior </a:t>
          </a:r>
        </a:p>
      </dgm:t>
    </dgm:pt>
    <dgm:pt modelId="{0E859C76-A6D9-4954-A6CB-E826C06561DC}" type="parTrans" cxnId="{838ECCA1-EB6A-4F9C-B889-1D6346D71504}">
      <dgm:prSet/>
      <dgm:spPr/>
      <dgm:t>
        <a:bodyPr/>
        <a:lstStyle/>
        <a:p>
          <a:endParaRPr lang="en-US"/>
        </a:p>
      </dgm:t>
    </dgm:pt>
    <dgm:pt modelId="{6A5D546A-DFE7-450A-8E7B-E34E79DB6666}" type="sibTrans" cxnId="{838ECCA1-EB6A-4F9C-B889-1D6346D71504}">
      <dgm:prSet/>
      <dgm:spPr/>
      <dgm:t>
        <a:bodyPr/>
        <a:lstStyle/>
        <a:p>
          <a:endParaRPr lang="en-US"/>
        </a:p>
      </dgm:t>
    </dgm:pt>
    <dgm:pt modelId="{4227E746-1A61-4AC9-BF9B-5F561BABAA6C}">
      <dgm:prSet phldrT="[Text]" custT="1"/>
      <dgm:spPr/>
      <dgm:t>
        <a:bodyPr/>
        <a:lstStyle/>
        <a:p>
          <a:r>
            <a:rPr lang="en-US" sz="1200" dirty="0"/>
            <a:t>How the model makes its decisions?</a:t>
          </a:r>
        </a:p>
      </dgm:t>
    </dgm:pt>
    <dgm:pt modelId="{41E3B2D0-1453-41AA-A0F0-DC785BB49B36}" type="parTrans" cxnId="{80DB2744-9F18-4C4E-A30F-F3ED8BE15C0D}">
      <dgm:prSet/>
      <dgm:spPr/>
      <dgm:t>
        <a:bodyPr/>
        <a:lstStyle/>
        <a:p>
          <a:endParaRPr lang="en-US"/>
        </a:p>
      </dgm:t>
    </dgm:pt>
    <dgm:pt modelId="{572866F4-2F34-41C4-9929-D25DE0148D87}" type="sibTrans" cxnId="{80DB2744-9F18-4C4E-A30F-F3ED8BE15C0D}">
      <dgm:prSet/>
      <dgm:spPr/>
      <dgm:t>
        <a:bodyPr/>
        <a:lstStyle/>
        <a:p>
          <a:endParaRPr lang="en-US"/>
        </a:p>
      </dgm:t>
    </dgm:pt>
    <dgm:pt modelId="{1F43EFA6-8BA4-4B6B-80F3-DF3110DDB957}">
      <dgm:prSet/>
      <dgm:spPr>
        <a:solidFill>
          <a:schemeClr val="accent4"/>
        </a:solidFill>
      </dgm:spPr>
      <dgm:t>
        <a:bodyPr/>
        <a:lstStyle/>
        <a:p>
          <a:r>
            <a:rPr lang="en-US" dirty="0"/>
            <a:t>Model Fairness</a:t>
          </a:r>
        </a:p>
      </dgm:t>
    </dgm:pt>
    <dgm:pt modelId="{9335A632-5092-448F-A55E-693DB9A4513D}" type="parTrans" cxnId="{D7BE7BC2-A4E8-41F7-8FE4-72EA88F56E08}">
      <dgm:prSet/>
      <dgm:spPr/>
      <dgm:t>
        <a:bodyPr/>
        <a:lstStyle/>
        <a:p>
          <a:endParaRPr lang="en-US"/>
        </a:p>
      </dgm:t>
    </dgm:pt>
    <dgm:pt modelId="{A20FF448-1C2B-4B98-9CD6-744B615D4520}" type="sibTrans" cxnId="{D7BE7BC2-A4E8-41F7-8FE4-72EA88F56E08}">
      <dgm:prSet/>
      <dgm:spPr/>
      <dgm:t>
        <a:bodyPr/>
        <a:lstStyle/>
        <a:p>
          <a:endParaRPr lang="en-US"/>
        </a:p>
      </dgm:t>
    </dgm:pt>
    <dgm:pt modelId="{0C4C8DD2-B3D7-4C26-9CB9-136EC46C95BF}">
      <dgm:prSet/>
      <dgm:spPr/>
      <dgm:t>
        <a:bodyPr/>
        <a:lstStyle/>
        <a:p>
          <a:r>
            <a:rPr lang="en-US" dirty="0"/>
            <a:t>Is the model fair to different groups in the data?</a:t>
          </a:r>
        </a:p>
      </dgm:t>
    </dgm:pt>
    <dgm:pt modelId="{ED551439-229B-4039-86FC-71E666566CF2}" type="parTrans" cxnId="{F35FC0D5-474B-428E-AF24-2D13D757FB55}">
      <dgm:prSet/>
      <dgm:spPr/>
      <dgm:t>
        <a:bodyPr/>
        <a:lstStyle/>
        <a:p>
          <a:endParaRPr lang="en-US"/>
        </a:p>
      </dgm:t>
    </dgm:pt>
    <dgm:pt modelId="{F9FF1575-0378-4B33-8581-D52E4DEA3631}" type="sibTrans" cxnId="{F35FC0D5-474B-428E-AF24-2D13D757FB55}">
      <dgm:prSet/>
      <dgm:spPr/>
      <dgm:t>
        <a:bodyPr/>
        <a:lstStyle/>
        <a:p>
          <a:endParaRPr lang="en-US"/>
        </a:p>
      </dgm:t>
    </dgm:pt>
    <dgm:pt modelId="{34D6C972-2343-49D5-998F-10F0E7DDF25D}">
      <dgm:prSet custT="1"/>
      <dgm:spPr/>
      <dgm:t>
        <a:bodyPr/>
        <a:lstStyle/>
        <a:p>
          <a:r>
            <a:rPr lang="en-US" sz="1200" dirty="0"/>
            <a:t>Is the model treating different sub-populations of the data similarly?</a:t>
          </a:r>
        </a:p>
      </dgm:t>
    </dgm:pt>
    <dgm:pt modelId="{0B407A5D-0E13-402D-B7BF-E05FD8649CA2}" type="parTrans" cxnId="{A9BEA12F-9350-4589-B553-111D34B569A6}">
      <dgm:prSet/>
      <dgm:spPr/>
      <dgm:t>
        <a:bodyPr/>
        <a:lstStyle/>
        <a:p>
          <a:endParaRPr lang="en-US"/>
        </a:p>
      </dgm:t>
    </dgm:pt>
    <dgm:pt modelId="{1E224099-F2B5-47DA-8B26-C2C5CB12D61D}" type="sibTrans" cxnId="{A9BEA12F-9350-4589-B553-111D34B569A6}">
      <dgm:prSet/>
      <dgm:spPr/>
      <dgm:t>
        <a:bodyPr/>
        <a:lstStyle/>
        <a:p>
          <a:endParaRPr lang="en-US"/>
        </a:p>
      </dgm:t>
    </dgm:pt>
    <dgm:pt modelId="{04A19415-E92E-43CE-ABA7-477AD6835966}">
      <dgm:prSet phldrT="[Text]" custT="1"/>
      <dgm:spPr/>
      <dgm:t>
        <a:bodyPr/>
        <a:lstStyle/>
        <a:p>
          <a:r>
            <a:rPr lang="en-US" sz="1200" dirty="0"/>
            <a:t>Model performance on different segments of data</a:t>
          </a:r>
        </a:p>
      </dgm:t>
    </dgm:pt>
    <dgm:pt modelId="{070C25E5-4754-4D9F-BD3C-5995FF43F6F3}" type="parTrans" cxnId="{CFA08254-4F44-4AB9-9AD4-D3DF8CA33F39}">
      <dgm:prSet/>
      <dgm:spPr/>
      <dgm:t>
        <a:bodyPr/>
        <a:lstStyle/>
        <a:p>
          <a:endParaRPr lang="en-US"/>
        </a:p>
      </dgm:t>
    </dgm:pt>
    <dgm:pt modelId="{89EAFF8B-A467-40EE-AD50-1C7801B67015}" type="sibTrans" cxnId="{CFA08254-4F44-4AB9-9AD4-D3DF8CA33F39}">
      <dgm:prSet/>
      <dgm:spPr/>
      <dgm:t>
        <a:bodyPr/>
        <a:lstStyle/>
        <a:p>
          <a:endParaRPr lang="en-US"/>
        </a:p>
      </dgm:t>
    </dgm:pt>
    <dgm:pt modelId="{59FD184E-4464-4F4F-96F1-7978F309C7C2}">
      <dgm:prSet phldrT="[Text]" custT="1"/>
      <dgm:spPr/>
      <dgm:t>
        <a:bodyPr/>
        <a:lstStyle/>
        <a:p>
          <a:r>
            <a:rPr lang="en-US" sz="1200" dirty="0"/>
            <a:t>What is the relation of the model output to each of the input features?</a:t>
          </a:r>
        </a:p>
      </dgm:t>
    </dgm:pt>
    <dgm:pt modelId="{A2086DC9-3A53-42D2-8F24-AA133BDB2D44}" type="parTrans" cxnId="{4810A93E-5AE1-4808-B839-7B1710E79B36}">
      <dgm:prSet/>
      <dgm:spPr/>
      <dgm:t>
        <a:bodyPr/>
        <a:lstStyle/>
        <a:p>
          <a:endParaRPr lang="en-US"/>
        </a:p>
      </dgm:t>
    </dgm:pt>
    <dgm:pt modelId="{2982BB36-1188-49CA-9B33-D3B2ED7DA8C1}" type="sibTrans" cxnId="{4810A93E-5AE1-4808-B839-7B1710E79B36}">
      <dgm:prSet/>
      <dgm:spPr/>
      <dgm:t>
        <a:bodyPr/>
        <a:lstStyle/>
        <a:p>
          <a:endParaRPr lang="en-US"/>
        </a:p>
      </dgm:t>
    </dgm:pt>
    <dgm:pt modelId="{2C1DE05C-7547-4CE6-AB1A-D92FF1990B5C}">
      <dgm:prSet phldrT="[Text]" custT="1"/>
      <dgm:spPr/>
      <dgm:t>
        <a:bodyPr/>
        <a:lstStyle/>
        <a:p>
          <a:r>
            <a:rPr lang="en-US" sz="1200" dirty="0"/>
            <a:t>How sensitive is the model to each of the input features?</a:t>
          </a:r>
        </a:p>
      </dgm:t>
    </dgm:pt>
    <dgm:pt modelId="{CA376EF0-0527-4617-8B86-58CE834515EC}" type="parTrans" cxnId="{AF78751C-D3AA-4A27-9B8C-641D21E4CED1}">
      <dgm:prSet/>
      <dgm:spPr/>
      <dgm:t>
        <a:bodyPr/>
        <a:lstStyle/>
        <a:p>
          <a:endParaRPr lang="en-US"/>
        </a:p>
      </dgm:t>
    </dgm:pt>
    <dgm:pt modelId="{FCDFB674-A494-435F-861F-E66F9655B889}" type="sibTrans" cxnId="{AF78751C-D3AA-4A27-9B8C-641D21E4CED1}">
      <dgm:prSet/>
      <dgm:spPr/>
      <dgm:t>
        <a:bodyPr/>
        <a:lstStyle/>
        <a:p>
          <a:endParaRPr lang="en-US"/>
        </a:p>
      </dgm:t>
    </dgm:pt>
    <dgm:pt modelId="{104F99B5-B3F6-4303-A16B-CB6D7D5B9A3D}">
      <dgm:prSet phldrT="[Text]"/>
      <dgm:spPr/>
      <dgm:t>
        <a:bodyPr/>
        <a:lstStyle/>
        <a:p>
          <a:endParaRPr lang="en-US" sz="1100" dirty="0"/>
        </a:p>
      </dgm:t>
    </dgm:pt>
    <dgm:pt modelId="{EC3159E6-7724-4DFF-AD31-1E08A557D183}" type="parTrans" cxnId="{7D3A6D62-92E1-43BB-B293-F995120035AE}">
      <dgm:prSet/>
      <dgm:spPr/>
      <dgm:t>
        <a:bodyPr/>
        <a:lstStyle/>
        <a:p>
          <a:endParaRPr lang="en-US"/>
        </a:p>
      </dgm:t>
    </dgm:pt>
    <dgm:pt modelId="{510B58D2-FF10-49FB-8EC6-8C55ECEF4351}" type="sibTrans" cxnId="{7D3A6D62-92E1-43BB-B293-F995120035AE}">
      <dgm:prSet/>
      <dgm:spPr/>
      <dgm:t>
        <a:bodyPr/>
        <a:lstStyle/>
        <a:p>
          <a:endParaRPr lang="en-US"/>
        </a:p>
      </dgm:t>
    </dgm:pt>
    <dgm:pt modelId="{ECBFFD9C-30A4-44B2-B931-EFF0D7899154}">
      <dgm:prSet phldrT="[Text]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US" sz="1000" kern="1200" dirty="0"/>
        </a:p>
      </dgm:t>
    </dgm:pt>
    <dgm:pt modelId="{D1CE91A3-951E-44DF-8C40-16FF98C17C3B}" type="parTrans" cxnId="{97D12633-75B6-4779-92AA-4344B0870474}">
      <dgm:prSet/>
      <dgm:spPr/>
      <dgm:t>
        <a:bodyPr/>
        <a:lstStyle/>
        <a:p>
          <a:endParaRPr lang="en-US"/>
        </a:p>
      </dgm:t>
    </dgm:pt>
    <dgm:pt modelId="{CA198BCF-FB0E-4157-8324-95B9BF8E8CB7}" type="sibTrans" cxnId="{97D12633-75B6-4779-92AA-4344B0870474}">
      <dgm:prSet/>
      <dgm:spPr/>
      <dgm:t>
        <a:bodyPr/>
        <a:lstStyle/>
        <a:p>
          <a:endParaRPr lang="en-US"/>
        </a:p>
      </dgm:t>
    </dgm:pt>
    <dgm:pt modelId="{1EDBF9F6-95FC-460D-93A8-79F1DF15EAA8}">
      <dgm:prSet phldrT="[Text]" custT="1"/>
      <dgm:spPr/>
      <dgm:t>
        <a:bodyPr/>
        <a:lstStyle/>
        <a:p>
          <a:r>
            <a:rPr lang="en-US" sz="1200" dirty="0"/>
            <a:t>How the model performance changes over-time?</a:t>
          </a:r>
        </a:p>
      </dgm:t>
    </dgm:pt>
    <dgm:pt modelId="{7C20DBB6-9174-4D7D-853B-AC882E34247E}" type="parTrans" cxnId="{CC9906BA-ECBA-4AB4-8344-5DD098951574}">
      <dgm:prSet/>
      <dgm:spPr/>
      <dgm:t>
        <a:bodyPr/>
        <a:lstStyle/>
        <a:p>
          <a:endParaRPr lang="en-US"/>
        </a:p>
      </dgm:t>
    </dgm:pt>
    <dgm:pt modelId="{FAB400B7-AC59-4DD8-A844-6897C9436127}" type="sibTrans" cxnId="{CC9906BA-ECBA-4AB4-8344-5DD098951574}">
      <dgm:prSet/>
      <dgm:spPr/>
      <dgm:t>
        <a:bodyPr/>
        <a:lstStyle/>
        <a:p>
          <a:endParaRPr lang="en-US"/>
        </a:p>
      </dgm:t>
    </dgm:pt>
    <dgm:pt modelId="{C9A19072-F2A6-40D0-A4DF-D350EC39A4C9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Are the model inputs reliable?</a:t>
          </a:r>
        </a:p>
      </dgm:t>
    </dgm:pt>
    <dgm:pt modelId="{4BE8C9C1-84E0-406D-B51A-13AABF5BAE41}" type="parTrans" cxnId="{FCC20157-FCE7-4571-BE61-A48C41BB1668}">
      <dgm:prSet/>
      <dgm:spPr/>
      <dgm:t>
        <a:bodyPr/>
        <a:lstStyle/>
        <a:p>
          <a:endParaRPr lang="en-US"/>
        </a:p>
      </dgm:t>
    </dgm:pt>
    <dgm:pt modelId="{BAD0B746-7AA7-4201-9B88-E56F7787E844}" type="sibTrans" cxnId="{FCC20157-FCE7-4571-BE61-A48C41BB1668}">
      <dgm:prSet/>
      <dgm:spPr/>
      <dgm:t>
        <a:bodyPr/>
        <a:lstStyle/>
        <a:p>
          <a:endParaRPr lang="en-US"/>
        </a:p>
      </dgm:t>
    </dgm:pt>
    <dgm:pt modelId="{E5CCBC1B-FFE4-427D-96DA-666A35F505A3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Do the feature engineering steps make sense?</a:t>
          </a:r>
        </a:p>
      </dgm:t>
    </dgm:pt>
    <dgm:pt modelId="{ADCBBC75-0CE2-4D3B-A54B-141B60AEA208}" type="parTrans" cxnId="{818E4B81-7510-467C-AE59-DC15942414D6}">
      <dgm:prSet/>
      <dgm:spPr/>
      <dgm:t>
        <a:bodyPr/>
        <a:lstStyle/>
        <a:p>
          <a:endParaRPr lang="en-US"/>
        </a:p>
      </dgm:t>
    </dgm:pt>
    <dgm:pt modelId="{7464A1D2-D1F5-46C4-AB11-72A6B862A308}" type="sibTrans" cxnId="{818E4B81-7510-467C-AE59-DC15942414D6}">
      <dgm:prSet/>
      <dgm:spPr/>
      <dgm:t>
        <a:bodyPr/>
        <a:lstStyle/>
        <a:p>
          <a:endParaRPr lang="en-US"/>
        </a:p>
      </dgm:t>
    </dgm:pt>
    <dgm:pt modelId="{94283679-69CC-4C49-8180-71395239EE07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Are there any protected variables in the feature set?  </a:t>
          </a:r>
        </a:p>
      </dgm:t>
    </dgm:pt>
    <dgm:pt modelId="{43E8A18B-2EAA-4CF3-A0E6-B5A8C48BD5C4}" type="parTrans" cxnId="{D1864E8C-96C9-4099-81F9-D0B364598D68}">
      <dgm:prSet/>
      <dgm:spPr/>
      <dgm:t>
        <a:bodyPr/>
        <a:lstStyle/>
        <a:p>
          <a:endParaRPr lang="en-US"/>
        </a:p>
      </dgm:t>
    </dgm:pt>
    <dgm:pt modelId="{3F2285DD-34B4-42EE-9EF7-02529FFB35E4}" type="sibTrans" cxnId="{D1864E8C-96C9-4099-81F9-D0B364598D68}">
      <dgm:prSet/>
      <dgm:spPr/>
      <dgm:t>
        <a:bodyPr/>
        <a:lstStyle/>
        <a:p>
          <a:endParaRPr lang="en-US"/>
        </a:p>
      </dgm:t>
    </dgm:pt>
    <dgm:pt modelId="{27683C96-084A-4BD1-85D8-EEA94D378C25}" type="pres">
      <dgm:prSet presAssocID="{15726003-EC17-4E19-8CB8-160C74E4AF93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129C9C4-E774-4D6B-A0C9-B9A529F59DF9}" type="pres">
      <dgm:prSet presAssocID="{F7A2C7ED-7365-40E8-9EBA-888693BC6EB4}" presName="composite" presStyleCnt="0"/>
      <dgm:spPr/>
    </dgm:pt>
    <dgm:pt modelId="{C7A1E8ED-A8A7-4313-BCD0-A225F7250F6C}" type="pres">
      <dgm:prSet presAssocID="{F7A2C7ED-7365-40E8-9EBA-888693BC6EB4}" presName="FirstChild" presStyleLbl="revTx" presStyleIdx="0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82986D-3641-4EBE-9C19-A863935A9014}" type="pres">
      <dgm:prSet presAssocID="{F7A2C7ED-7365-40E8-9EBA-888693BC6EB4}" presName="Parent" presStyleLbl="alignNode1" presStyleIdx="0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CBFB30-E940-43E9-9EC0-0413FB7AC533}" type="pres">
      <dgm:prSet presAssocID="{F7A2C7ED-7365-40E8-9EBA-888693BC6EB4}" presName="Accent" presStyleLbl="parChTrans1D1" presStyleIdx="0" presStyleCnt="4"/>
      <dgm:spPr/>
    </dgm:pt>
    <dgm:pt modelId="{B34F8DD7-DE9E-48B4-9907-803F72CB574D}" type="pres">
      <dgm:prSet presAssocID="{F7A2C7ED-7365-40E8-9EBA-888693BC6EB4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2DEC7-7C9E-4E28-8D6B-4497D010B513}" type="pres">
      <dgm:prSet presAssocID="{7F63110B-185D-4D2E-B462-732D1213D2CB}" presName="sibTrans" presStyleCnt="0"/>
      <dgm:spPr/>
    </dgm:pt>
    <dgm:pt modelId="{F41C28CF-83C6-4580-BC7B-ACB74B30D664}" type="pres">
      <dgm:prSet presAssocID="{52F0E80C-F730-45CB-A4E6-376A669ED322}" presName="composite" presStyleCnt="0"/>
      <dgm:spPr/>
    </dgm:pt>
    <dgm:pt modelId="{80C40FBB-C764-4D4A-8681-46DB6580FEED}" type="pres">
      <dgm:prSet presAssocID="{52F0E80C-F730-45CB-A4E6-376A669ED322}" presName="First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41D491-38D7-4719-9EDA-7D843F8B9BE8}" type="pres">
      <dgm:prSet presAssocID="{52F0E80C-F730-45CB-A4E6-376A669ED322}" presName="Parent" presStyleLbl="alignNode1" presStyleIdx="1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70407A-7739-4B4A-A008-914BB0B091CB}" type="pres">
      <dgm:prSet presAssocID="{52F0E80C-F730-45CB-A4E6-376A669ED322}" presName="Accent" presStyleLbl="parChTrans1D1" presStyleIdx="1" presStyleCnt="4"/>
      <dgm:spPr/>
    </dgm:pt>
    <dgm:pt modelId="{9842D752-23BC-4372-98FB-EB666CF4F24C}" type="pres">
      <dgm:prSet presAssocID="{52F0E80C-F730-45CB-A4E6-376A669ED322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8B2D34-87E9-4456-AB91-2418FF2C8F16}" type="pres">
      <dgm:prSet presAssocID="{7B4AC0AA-937F-4F14-AA1D-68C4C255B0DE}" presName="sibTrans" presStyleCnt="0"/>
      <dgm:spPr/>
    </dgm:pt>
    <dgm:pt modelId="{CD11E23F-4CE7-439F-86FA-5EB8A56BFCF1}" type="pres">
      <dgm:prSet presAssocID="{67114CD4-8F64-4AB1-ACB7-3D5901B9FCB6}" presName="composite" presStyleCnt="0"/>
      <dgm:spPr/>
    </dgm:pt>
    <dgm:pt modelId="{B94D70FC-3553-4910-B67C-0462CE47E59A}" type="pres">
      <dgm:prSet presAssocID="{67114CD4-8F64-4AB1-ACB7-3D5901B9FCB6}" presName="FirstChild" presStyleLbl="revTx" presStyleIdx="4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E0F2F3-47D3-4356-9F24-F1EA2B13374F}" type="pres">
      <dgm:prSet presAssocID="{67114CD4-8F64-4AB1-ACB7-3D5901B9FCB6}" presName="Parent" presStyleLbl="alignNode1" presStyleIdx="2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10FEC9-5797-482F-A86E-EE4A0A1BE803}" type="pres">
      <dgm:prSet presAssocID="{67114CD4-8F64-4AB1-ACB7-3D5901B9FCB6}" presName="Accent" presStyleLbl="parChTrans1D1" presStyleIdx="2" presStyleCnt="4"/>
      <dgm:spPr/>
    </dgm:pt>
    <dgm:pt modelId="{21AB5E4C-32E0-409F-B455-6D1E19D05113}" type="pres">
      <dgm:prSet presAssocID="{67114CD4-8F64-4AB1-ACB7-3D5901B9FCB6}" presName="Child" presStyleLbl="revTx" presStyleIdx="5" presStyleCnt="8" custScaleY="10302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98BFE5-7418-4702-93E9-CB5A64BE3497}" type="pres">
      <dgm:prSet presAssocID="{A7946459-3B83-43A4-B5BE-95993E56A9D1}" presName="sibTrans" presStyleCnt="0"/>
      <dgm:spPr/>
    </dgm:pt>
    <dgm:pt modelId="{C0521CFD-0484-48BD-8BA5-2916C0A780B9}" type="pres">
      <dgm:prSet presAssocID="{1F43EFA6-8BA4-4B6B-80F3-DF3110DDB957}" presName="composite" presStyleCnt="0"/>
      <dgm:spPr/>
    </dgm:pt>
    <dgm:pt modelId="{AC1A5ED5-DAF4-444C-8A4B-DCCA241FAA91}" type="pres">
      <dgm:prSet presAssocID="{1F43EFA6-8BA4-4B6B-80F3-DF3110DDB957}" presName="First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27BD95-99E5-4751-B8BB-A29406E79B6C}" type="pres">
      <dgm:prSet presAssocID="{1F43EFA6-8BA4-4B6B-80F3-DF3110DDB957}" presName="Parent" presStyleLbl="alignNode1" presStyleIdx="3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BA9F5-8CE8-4205-9AA4-0983777BCD84}" type="pres">
      <dgm:prSet presAssocID="{1F43EFA6-8BA4-4B6B-80F3-DF3110DDB957}" presName="Accent" presStyleLbl="parChTrans1D1" presStyleIdx="3" presStyleCnt="4"/>
      <dgm:spPr/>
    </dgm:pt>
    <dgm:pt modelId="{EC82B3FB-E227-4D84-B624-429672774E50}" type="pres">
      <dgm:prSet presAssocID="{1F43EFA6-8BA4-4B6B-80F3-DF3110DDB957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E8E225-E122-4A74-BF7B-7F143B25E71C}" type="presOf" srcId="{C93605D6-1306-4E22-8CD3-5ED1B4022B52}" destId="{80C40FBB-C764-4D4A-8681-46DB6580FEED}" srcOrd="0" destOrd="0" presId="urn:microsoft.com/office/officeart/2011/layout/TabList"/>
    <dgm:cxn modelId="{36681BE0-67C7-4C95-8B13-7859DEC43B3D}" type="presOf" srcId="{2C1DE05C-7547-4CE6-AB1A-D92FF1990B5C}" destId="{21AB5E4C-32E0-409F-B455-6D1E19D05113}" srcOrd="0" destOrd="2" presId="urn:microsoft.com/office/officeart/2011/layout/TabList"/>
    <dgm:cxn modelId="{DBC7D10B-DD4F-4AE9-92A3-8603F916C70E}" type="presOf" srcId="{4227E746-1A61-4AC9-BF9B-5F561BABAA6C}" destId="{21AB5E4C-32E0-409F-B455-6D1E19D05113}" srcOrd="0" destOrd="0" presId="urn:microsoft.com/office/officeart/2011/layout/TabList"/>
    <dgm:cxn modelId="{EBB24770-4E17-4D67-9DB8-1E3BEAB97BD0}" srcId="{15726003-EC17-4E19-8CB8-160C74E4AF93}" destId="{67114CD4-8F64-4AB1-ACB7-3D5901B9FCB6}" srcOrd="2" destOrd="0" parTransId="{F0E39EF9-CECE-43C1-81E6-3C95CFB423E4}" sibTransId="{A7946459-3B83-43A4-B5BE-95993E56A9D1}"/>
    <dgm:cxn modelId="{62DC1C7D-F775-493E-8817-5E3A00DB9228}" type="presOf" srcId="{04A19415-E92E-43CE-ABA7-477AD6835966}" destId="{9842D752-23BC-4372-98FB-EB666CF4F24C}" srcOrd="0" destOrd="0" presId="urn:microsoft.com/office/officeart/2011/layout/TabList"/>
    <dgm:cxn modelId="{B0586E02-5908-4141-BC7D-E36F7DE9CDC8}" type="presOf" srcId="{67114CD4-8F64-4AB1-ACB7-3D5901B9FCB6}" destId="{7BE0F2F3-47D3-4356-9F24-F1EA2B13374F}" srcOrd="0" destOrd="0" presId="urn:microsoft.com/office/officeart/2011/layout/TabList"/>
    <dgm:cxn modelId="{54A7955B-A02F-4E5A-B9D8-E1F0364D40C6}" type="presOf" srcId="{94283679-69CC-4C49-8180-71395239EE07}" destId="{B34F8DD7-DE9E-48B4-9907-803F72CB574D}" srcOrd="0" destOrd="3" presId="urn:microsoft.com/office/officeart/2011/layout/TabList"/>
    <dgm:cxn modelId="{57401BDB-FA05-41AA-A3B3-4940DDA96293}" srcId="{F7A2C7ED-7365-40E8-9EBA-888693BC6EB4}" destId="{631D4670-5B36-4D1D-8EFC-3E36CCD2BD6F}" srcOrd="1" destOrd="0" parTransId="{5BDD93D3-3482-40CA-9ED2-0F76C8EA06A7}" sibTransId="{3406BBAA-0B95-41F8-A6BE-EEA7FCF469D0}"/>
    <dgm:cxn modelId="{F834C00B-0ABD-4BC5-9042-9FFFCB18891E}" srcId="{F7A2C7ED-7365-40E8-9EBA-888693BC6EB4}" destId="{FE45ABF2-96D6-48A6-8D33-A8DAB2F0BD98}" srcOrd="0" destOrd="0" parTransId="{39ED1367-E6FC-4A59-A888-4A24BF52797B}" sibTransId="{D21161AD-8A87-4FE1-A723-3A92156AAF50}"/>
    <dgm:cxn modelId="{D5FCFD61-9282-4119-9667-ACC3002990E7}" srcId="{15726003-EC17-4E19-8CB8-160C74E4AF93}" destId="{F7A2C7ED-7365-40E8-9EBA-888693BC6EB4}" srcOrd="0" destOrd="0" parTransId="{8C5A5A0F-DFD6-4A89-88E1-229403D31BD0}" sibTransId="{7F63110B-185D-4D2E-B462-732D1213D2CB}"/>
    <dgm:cxn modelId="{A9BEA12F-9350-4589-B553-111D34B569A6}" srcId="{1F43EFA6-8BA4-4B6B-80F3-DF3110DDB957}" destId="{34D6C972-2343-49D5-998F-10F0E7DDF25D}" srcOrd="1" destOrd="0" parTransId="{0B407A5D-0E13-402D-B7BF-E05FD8649CA2}" sibTransId="{1E224099-F2B5-47DA-8B26-C2C5CB12D61D}"/>
    <dgm:cxn modelId="{E6C327B3-F83C-49A5-952E-39FECD7FAC5E}" type="presOf" srcId="{0C4C8DD2-B3D7-4C26-9CB9-136EC46C95BF}" destId="{AC1A5ED5-DAF4-444C-8A4B-DCCA241FAA91}" srcOrd="0" destOrd="0" presId="urn:microsoft.com/office/officeart/2011/layout/TabList"/>
    <dgm:cxn modelId="{AF78751C-D3AA-4A27-9B8C-641D21E4CED1}" srcId="{67114CD4-8F64-4AB1-ACB7-3D5901B9FCB6}" destId="{2C1DE05C-7547-4CE6-AB1A-D92FF1990B5C}" srcOrd="3" destOrd="0" parTransId="{CA376EF0-0527-4617-8B86-58CE834515EC}" sibTransId="{FCDFB674-A494-435F-861F-E66F9655B889}"/>
    <dgm:cxn modelId="{4E31F817-73AC-4F25-A42B-EF68595798F7}" type="presOf" srcId="{631D4670-5B36-4D1D-8EFC-3E36CCD2BD6F}" destId="{B34F8DD7-DE9E-48B4-9907-803F72CB574D}" srcOrd="0" destOrd="0" presId="urn:microsoft.com/office/officeart/2011/layout/TabList"/>
    <dgm:cxn modelId="{B2C9D2A1-2D45-4FD2-AF4A-A063B61F327E}" type="presOf" srcId="{840FECA8-7514-4EF1-BA6C-97FA2BB5FB82}" destId="{B94D70FC-3553-4910-B67C-0462CE47E59A}" srcOrd="0" destOrd="0" presId="urn:microsoft.com/office/officeart/2011/layout/TabList"/>
    <dgm:cxn modelId="{CC9906BA-ECBA-4AB4-8344-5DD098951574}" srcId="{52F0E80C-F730-45CB-A4E6-376A669ED322}" destId="{1EDBF9F6-95FC-460D-93A8-79F1DF15EAA8}" srcOrd="3" destOrd="0" parTransId="{7C20DBB6-9174-4D7D-853B-AC882E34247E}" sibTransId="{FAB400B7-AC59-4DD8-A844-6897C9436127}"/>
    <dgm:cxn modelId="{473095DC-D1BB-4B2D-9347-99151A14AC28}" type="presOf" srcId="{1EDBF9F6-95FC-460D-93A8-79F1DF15EAA8}" destId="{9842D752-23BC-4372-98FB-EB666CF4F24C}" srcOrd="0" destOrd="2" presId="urn:microsoft.com/office/officeart/2011/layout/TabList"/>
    <dgm:cxn modelId="{17EBFF11-F354-4220-885C-F0B2DB779771}" type="presOf" srcId="{15726003-EC17-4E19-8CB8-160C74E4AF93}" destId="{27683C96-084A-4BD1-85D8-EEA94D378C25}" srcOrd="0" destOrd="0" presId="urn:microsoft.com/office/officeart/2011/layout/TabList"/>
    <dgm:cxn modelId="{80DB2744-9F18-4C4E-A30F-F3ED8BE15C0D}" srcId="{67114CD4-8F64-4AB1-ACB7-3D5901B9FCB6}" destId="{4227E746-1A61-4AC9-BF9B-5F561BABAA6C}" srcOrd="1" destOrd="0" parTransId="{41E3B2D0-1453-41AA-A0F0-DC785BB49B36}" sibTransId="{572866F4-2F34-41C4-9929-D25DE0148D87}"/>
    <dgm:cxn modelId="{C23D5893-930C-4E64-9E59-1ECDE3E4D2DC}" srcId="{52F0E80C-F730-45CB-A4E6-376A669ED322}" destId="{C93605D6-1306-4E22-8CD3-5ED1B4022B52}" srcOrd="0" destOrd="0" parTransId="{27391ABD-8009-4446-945C-D35AE33383F8}" sibTransId="{4188631B-B2C3-463B-AD2E-AB73BAB0FEA7}"/>
    <dgm:cxn modelId="{B45683F3-29F0-4FF0-B578-46501CD341CC}" type="presOf" srcId="{59FD184E-4464-4F4F-96F1-7978F309C7C2}" destId="{21AB5E4C-32E0-409F-B455-6D1E19D05113}" srcOrd="0" destOrd="1" presId="urn:microsoft.com/office/officeart/2011/layout/TabList"/>
    <dgm:cxn modelId="{765A8D83-B71F-40A7-B283-489DBC267C61}" type="presOf" srcId="{104F99B5-B3F6-4303-A16B-CB6D7D5B9A3D}" destId="{21AB5E4C-32E0-409F-B455-6D1E19D05113}" srcOrd="0" destOrd="3" presId="urn:microsoft.com/office/officeart/2011/layout/TabList"/>
    <dgm:cxn modelId="{C16FD628-49EC-46FE-B31E-4073FD5E7593}" srcId="{15726003-EC17-4E19-8CB8-160C74E4AF93}" destId="{52F0E80C-F730-45CB-A4E6-376A669ED322}" srcOrd="1" destOrd="0" parTransId="{6341321F-DC98-409D-BBCA-5B481CBB80ED}" sibTransId="{7B4AC0AA-937F-4F14-AA1D-68C4C255B0DE}"/>
    <dgm:cxn modelId="{F33A83E5-4B0B-4736-B753-9E67AEB4E946}" srcId="{52F0E80C-F730-45CB-A4E6-376A669ED322}" destId="{51C05691-1BE3-4170-A78F-1EDA6809FF1E}" srcOrd="2" destOrd="0" parTransId="{CFEE0C3A-F021-4D31-A36E-1CAC6F9223CB}" sibTransId="{53466E8C-2207-4622-BEAB-1309D8389CCF}"/>
    <dgm:cxn modelId="{6D926627-761C-4345-A99D-729AABD450F6}" type="presOf" srcId="{E5CCBC1B-FFE4-427D-96DA-666A35F505A3}" destId="{B34F8DD7-DE9E-48B4-9907-803F72CB574D}" srcOrd="0" destOrd="2" presId="urn:microsoft.com/office/officeart/2011/layout/TabList"/>
    <dgm:cxn modelId="{555E38A1-BFC9-4FA4-AF26-97AEE0495955}" type="presOf" srcId="{51C05691-1BE3-4170-A78F-1EDA6809FF1E}" destId="{9842D752-23BC-4372-98FB-EB666CF4F24C}" srcOrd="0" destOrd="1" presId="urn:microsoft.com/office/officeart/2011/layout/TabList"/>
    <dgm:cxn modelId="{D1864E8C-96C9-4099-81F9-D0B364598D68}" srcId="{F7A2C7ED-7365-40E8-9EBA-888693BC6EB4}" destId="{94283679-69CC-4C49-8180-71395239EE07}" srcOrd="4" destOrd="0" parTransId="{43E8A18B-2EAA-4CF3-A0E6-B5A8C48BD5C4}" sibTransId="{3F2285DD-34B4-42EE-9EF7-02529FFB35E4}"/>
    <dgm:cxn modelId="{B49D98CC-E4C3-4E9B-A0D4-22A659F3B1B9}" type="presOf" srcId="{F7A2C7ED-7365-40E8-9EBA-888693BC6EB4}" destId="{7A82986D-3641-4EBE-9C19-A863935A9014}" srcOrd="0" destOrd="0" presId="urn:microsoft.com/office/officeart/2011/layout/TabList"/>
    <dgm:cxn modelId="{818E4B81-7510-467C-AE59-DC15942414D6}" srcId="{F7A2C7ED-7365-40E8-9EBA-888693BC6EB4}" destId="{E5CCBC1B-FFE4-427D-96DA-666A35F505A3}" srcOrd="3" destOrd="0" parTransId="{ADCBBC75-0CE2-4D3B-A54B-141B60AEA208}" sibTransId="{7464A1D2-D1F5-46C4-AB11-72A6B862A308}"/>
    <dgm:cxn modelId="{860CB9BD-AA3F-4C32-8F70-836EF403740E}" type="presOf" srcId="{34D6C972-2343-49D5-998F-10F0E7DDF25D}" destId="{EC82B3FB-E227-4D84-B624-429672774E50}" srcOrd="0" destOrd="0" presId="urn:microsoft.com/office/officeart/2011/layout/TabList"/>
    <dgm:cxn modelId="{4810A93E-5AE1-4808-B839-7B1710E79B36}" srcId="{67114CD4-8F64-4AB1-ACB7-3D5901B9FCB6}" destId="{59FD184E-4464-4F4F-96F1-7978F309C7C2}" srcOrd="2" destOrd="0" parTransId="{A2086DC9-3A53-42D2-8F24-AA133BDB2D44}" sibTransId="{2982BB36-1188-49CA-9B33-D3B2ED7DA8C1}"/>
    <dgm:cxn modelId="{4E7616C1-7516-4D08-94B5-37E0255B282F}" type="presOf" srcId="{ECBFFD9C-30A4-44B2-B931-EFF0D7899154}" destId="{B34F8DD7-DE9E-48B4-9907-803F72CB574D}" srcOrd="0" destOrd="4" presId="urn:microsoft.com/office/officeart/2011/layout/TabList"/>
    <dgm:cxn modelId="{BD413EDB-2DF9-49C5-AFCE-84EADE9DC500}" type="presOf" srcId="{C9A19072-F2A6-40D0-A4DF-D350EC39A4C9}" destId="{B34F8DD7-DE9E-48B4-9907-803F72CB574D}" srcOrd="0" destOrd="1" presId="urn:microsoft.com/office/officeart/2011/layout/TabList"/>
    <dgm:cxn modelId="{CFA08254-4F44-4AB9-9AD4-D3DF8CA33F39}" srcId="{52F0E80C-F730-45CB-A4E6-376A669ED322}" destId="{04A19415-E92E-43CE-ABA7-477AD6835966}" srcOrd="1" destOrd="0" parTransId="{070C25E5-4754-4D9F-BD3C-5995FF43F6F3}" sibTransId="{89EAFF8B-A467-40EE-AD50-1C7801B67015}"/>
    <dgm:cxn modelId="{F35FC0D5-474B-428E-AF24-2D13D757FB55}" srcId="{1F43EFA6-8BA4-4B6B-80F3-DF3110DDB957}" destId="{0C4C8DD2-B3D7-4C26-9CB9-136EC46C95BF}" srcOrd="0" destOrd="0" parTransId="{ED551439-229B-4039-86FC-71E666566CF2}" sibTransId="{F9FF1575-0378-4B33-8581-D52E4DEA3631}"/>
    <dgm:cxn modelId="{838ECCA1-EB6A-4F9C-B889-1D6346D71504}" srcId="{67114CD4-8F64-4AB1-ACB7-3D5901B9FCB6}" destId="{840FECA8-7514-4EF1-BA6C-97FA2BB5FB82}" srcOrd="0" destOrd="0" parTransId="{0E859C76-A6D9-4954-A6CB-E826C06561DC}" sibTransId="{6A5D546A-DFE7-450A-8E7B-E34E79DB6666}"/>
    <dgm:cxn modelId="{FCC20157-FCE7-4571-BE61-A48C41BB1668}" srcId="{F7A2C7ED-7365-40E8-9EBA-888693BC6EB4}" destId="{C9A19072-F2A6-40D0-A4DF-D350EC39A4C9}" srcOrd="2" destOrd="0" parTransId="{4BE8C9C1-84E0-406D-B51A-13AABF5BAE41}" sibTransId="{BAD0B746-7AA7-4201-9B88-E56F7787E844}"/>
    <dgm:cxn modelId="{F8E532A6-52AC-49BF-8F64-ABC83F3C9DDA}" type="presOf" srcId="{FE45ABF2-96D6-48A6-8D33-A8DAB2F0BD98}" destId="{C7A1E8ED-A8A7-4313-BCD0-A225F7250F6C}" srcOrd="0" destOrd="0" presId="urn:microsoft.com/office/officeart/2011/layout/TabList"/>
    <dgm:cxn modelId="{D7BE7BC2-A4E8-41F7-8FE4-72EA88F56E08}" srcId="{15726003-EC17-4E19-8CB8-160C74E4AF93}" destId="{1F43EFA6-8BA4-4B6B-80F3-DF3110DDB957}" srcOrd="3" destOrd="0" parTransId="{9335A632-5092-448F-A55E-693DB9A4513D}" sibTransId="{A20FF448-1C2B-4B98-9CD6-744B615D4520}"/>
    <dgm:cxn modelId="{97D12633-75B6-4779-92AA-4344B0870474}" srcId="{F7A2C7ED-7365-40E8-9EBA-888693BC6EB4}" destId="{ECBFFD9C-30A4-44B2-B931-EFF0D7899154}" srcOrd="5" destOrd="0" parTransId="{D1CE91A3-951E-44DF-8C40-16FF98C17C3B}" sibTransId="{CA198BCF-FB0E-4157-8324-95B9BF8E8CB7}"/>
    <dgm:cxn modelId="{18370661-E660-44C1-87D0-E2F6CD657E61}" type="presOf" srcId="{1F43EFA6-8BA4-4B6B-80F3-DF3110DDB957}" destId="{2927BD95-99E5-4751-B8BB-A29406E79B6C}" srcOrd="0" destOrd="0" presId="urn:microsoft.com/office/officeart/2011/layout/TabList"/>
    <dgm:cxn modelId="{7D3A6D62-92E1-43BB-B293-F995120035AE}" srcId="{67114CD4-8F64-4AB1-ACB7-3D5901B9FCB6}" destId="{104F99B5-B3F6-4303-A16B-CB6D7D5B9A3D}" srcOrd="4" destOrd="0" parTransId="{EC3159E6-7724-4DFF-AD31-1E08A557D183}" sibTransId="{510B58D2-FF10-49FB-8EC6-8C55ECEF4351}"/>
    <dgm:cxn modelId="{C2543DD5-1831-4876-8791-66AC7CB49473}" type="presOf" srcId="{52F0E80C-F730-45CB-A4E6-376A669ED322}" destId="{4241D491-38D7-4719-9EDA-7D843F8B9BE8}" srcOrd="0" destOrd="0" presId="urn:microsoft.com/office/officeart/2011/layout/TabList"/>
    <dgm:cxn modelId="{A5B71C5B-4D99-4270-B13B-A47090763846}" type="presParOf" srcId="{27683C96-084A-4BD1-85D8-EEA94D378C25}" destId="{1129C9C4-E774-4D6B-A0C9-B9A529F59DF9}" srcOrd="0" destOrd="0" presId="urn:microsoft.com/office/officeart/2011/layout/TabList"/>
    <dgm:cxn modelId="{0E529C44-24B6-454D-9B18-E697A2B8805D}" type="presParOf" srcId="{1129C9C4-E774-4D6B-A0C9-B9A529F59DF9}" destId="{C7A1E8ED-A8A7-4313-BCD0-A225F7250F6C}" srcOrd="0" destOrd="0" presId="urn:microsoft.com/office/officeart/2011/layout/TabList"/>
    <dgm:cxn modelId="{95CF9622-9CA6-4E38-A080-A2B8F440CE30}" type="presParOf" srcId="{1129C9C4-E774-4D6B-A0C9-B9A529F59DF9}" destId="{7A82986D-3641-4EBE-9C19-A863935A9014}" srcOrd="1" destOrd="0" presId="urn:microsoft.com/office/officeart/2011/layout/TabList"/>
    <dgm:cxn modelId="{7F8E416E-1B9E-4D7F-BE8E-EBEFAAC33101}" type="presParOf" srcId="{1129C9C4-E774-4D6B-A0C9-B9A529F59DF9}" destId="{ADCBFB30-E940-43E9-9EC0-0413FB7AC533}" srcOrd="2" destOrd="0" presId="urn:microsoft.com/office/officeart/2011/layout/TabList"/>
    <dgm:cxn modelId="{0DFC421E-08EE-4361-AFBA-5AE27FD32D79}" type="presParOf" srcId="{27683C96-084A-4BD1-85D8-EEA94D378C25}" destId="{B34F8DD7-DE9E-48B4-9907-803F72CB574D}" srcOrd="1" destOrd="0" presId="urn:microsoft.com/office/officeart/2011/layout/TabList"/>
    <dgm:cxn modelId="{4B1C3BA3-9655-4F50-9AFE-153D433C75F6}" type="presParOf" srcId="{27683C96-084A-4BD1-85D8-EEA94D378C25}" destId="{9F52DEC7-7C9E-4E28-8D6B-4497D010B513}" srcOrd="2" destOrd="0" presId="urn:microsoft.com/office/officeart/2011/layout/TabList"/>
    <dgm:cxn modelId="{F8254FDE-23A7-4EE3-B2CD-A68F9FEA5764}" type="presParOf" srcId="{27683C96-084A-4BD1-85D8-EEA94D378C25}" destId="{F41C28CF-83C6-4580-BC7B-ACB74B30D664}" srcOrd="3" destOrd="0" presId="urn:microsoft.com/office/officeart/2011/layout/TabList"/>
    <dgm:cxn modelId="{EBBB58A2-8EAF-413B-B44F-64C620E28B61}" type="presParOf" srcId="{F41C28CF-83C6-4580-BC7B-ACB74B30D664}" destId="{80C40FBB-C764-4D4A-8681-46DB6580FEED}" srcOrd="0" destOrd="0" presId="urn:microsoft.com/office/officeart/2011/layout/TabList"/>
    <dgm:cxn modelId="{16E2E56F-AA64-4D5C-B0F7-ACB7165254C1}" type="presParOf" srcId="{F41C28CF-83C6-4580-BC7B-ACB74B30D664}" destId="{4241D491-38D7-4719-9EDA-7D843F8B9BE8}" srcOrd="1" destOrd="0" presId="urn:microsoft.com/office/officeart/2011/layout/TabList"/>
    <dgm:cxn modelId="{1378557F-F213-4780-9CC0-BEA7B3C45048}" type="presParOf" srcId="{F41C28CF-83C6-4580-BC7B-ACB74B30D664}" destId="{B270407A-7739-4B4A-A008-914BB0B091CB}" srcOrd="2" destOrd="0" presId="urn:microsoft.com/office/officeart/2011/layout/TabList"/>
    <dgm:cxn modelId="{9A7DECC1-50C1-47DF-8E36-21527275072E}" type="presParOf" srcId="{27683C96-084A-4BD1-85D8-EEA94D378C25}" destId="{9842D752-23BC-4372-98FB-EB666CF4F24C}" srcOrd="4" destOrd="0" presId="urn:microsoft.com/office/officeart/2011/layout/TabList"/>
    <dgm:cxn modelId="{26652C8D-B5BB-4A72-B67D-6543B8CFEB9E}" type="presParOf" srcId="{27683C96-084A-4BD1-85D8-EEA94D378C25}" destId="{E88B2D34-87E9-4456-AB91-2418FF2C8F16}" srcOrd="5" destOrd="0" presId="urn:microsoft.com/office/officeart/2011/layout/TabList"/>
    <dgm:cxn modelId="{B26CF084-4652-48EE-A03A-A1F582D6EC4C}" type="presParOf" srcId="{27683C96-084A-4BD1-85D8-EEA94D378C25}" destId="{CD11E23F-4CE7-439F-86FA-5EB8A56BFCF1}" srcOrd="6" destOrd="0" presId="urn:microsoft.com/office/officeart/2011/layout/TabList"/>
    <dgm:cxn modelId="{24FEF87E-242E-4A85-970F-A983063A19CA}" type="presParOf" srcId="{CD11E23F-4CE7-439F-86FA-5EB8A56BFCF1}" destId="{B94D70FC-3553-4910-B67C-0462CE47E59A}" srcOrd="0" destOrd="0" presId="urn:microsoft.com/office/officeart/2011/layout/TabList"/>
    <dgm:cxn modelId="{E0E4074A-B8E5-49FA-9B56-4C3BD475CA16}" type="presParOf" srcId="{CD11E23F-4CE7-439F-86FA-5EB8A56BFCF1}" destId="{7BE0F2F3-47D3-4356-9F24-F1EA2B13374F}" srcOrd="1" destOrd="0" presId="urn:microsoft.com/office/officeart/2011/layout/TabList"/>
    <dgm:cxn modelId="{47C4DE95-CFFD-4CAB-B282-FE130F0E50C9}" type="presParOf" srcId="{CD11E23F-4CE7-439F-86FA-5EB8A56BFCF1}" destId="{5310FEC9-5797-482F-A86E-EE4A0A1BE803}" srcOrd="2" destOrd="0" presId="urn:microsoft.com/office/officeart/2011/layout/TabList"/>
    <dgm:cxn modelId="{BCD03C1D-0CEE-4C0B-9537-A14BF692BD4B}" type="presParOf" srcId="{27683C96-084A-4BD1-85D8-EEA94D378C25}" destId="{21AB5E4C-32E0-409F-B455-6D1E19D05113}" srcOrd="7" destOrd="0" presId="urn:microsoft.com/office/officeart/2011/layout/TabList"/>
    <dgm:cxn modelId="{1670AB65-580A-4893-88E7-D8B4F182DE52}" type="presParOf" srcId="{27683C96-084A-4BD1-85D8-EEA94D378C25}" destId="{A498BFE5-7418-4702-93E9-CB5A64BE3497}" srcOrd="8" destOrd="0" presId="urn:microsoft.com/office/officeart/2011/layout/TabList"/>
    <dgm:cxn modelId="{9410E7F3-EDC8-4423-B210-78E8EE7151E2}" type="presParOf" srcId="{27683C96-084A-4BD1-85D8-EEA94D378C25}" destId="{C0521CFD-0484-48BD-8BA5-2916C0A780B9}" srcOrd="9" destOrd="0" presId="urn:microsoft.com/office/officeart/2011/layout/TabList"/>
    <dgm:cxn modelId="{446B8D90-0729-4597-BC68-EA72742A9C0F}" type="presParOf" srcId="{C0521CFD-0484-48BD-8BA5-2916C0A780B9}" destId="{AC1A5ED5-DAF4-444C-8A4B-DCCA241FAA91}" srcOrd="0" destOrd="0" presId="urn:microsoft.com/office/officeart/2011/layout/TabList"/>
    <dgm:cxn modelId="{F2D16F00-E314-469A-9B66-7415DE5BF9C0}" type="presParOf" srcId="{C0521CFD-0484-48BD-8BA5-2916C0A780B9}" destId="{2927BD95-99E5-4751-B8BB-A29406E79B6C}" srcOrd="1" destOrd="0" presId="urn:microsoft.com/office/officeart/2011/layout/TabList"/>
    <dgm:cxn modelId="{CB8A88E3-AD91-4093-9374-51D508F5C6C6}" type="presParOf" srcId="{C0521CFD-0484-48BD-8BA5-2916C0A780B9}" destId="{39ABA9F5-8CE8-4205-9AA4-0983777BCD84}" srcOrd="2" destOrd="0" presId="urn:microsoft.com/office/officeart/2011/layout/TabList"/>
    <dgm:cxn modelId="{7E1595F4-0FC9-4D0F-BF6A-70D3D694A61A}" type="presParOf" srcId="{27683C96-084A-4BD1-85D8-EEA94D378C25}" destId="{EC82B3FB-E227-4D84-B624-429672774E50}" srcOrd="10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726003-EC17-4E19-8CB8-160C74E4AF93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A2C7ED-7365-40E8-9EBA-888693BC6EB4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8C5A5A0F-DFD6-4A89-88E1-229403D31BD0}" type="parTrans" cxnId="{D5FCFD61-9282-4119-9667-ACC3002990E7}">
      <dgm:prSet/>
      <dgm:spPr/>
      <dgm:t>
        <a:bodyPr/>
        <a:lstStyle/>
        <a:p>
          <a:endParaRPr lang="en-US"/>
        </a:p>
      </dgm:t>
    </dgm:pt>
    <dgm:pt modelId="{7F63110B-185D-4D2E-B462-732D1213D2CB}" type="sibTrans" cxnId="{D5FCFD61-9282-4119-9667-ACC3002990E7}">
      <dgm:prSet/>
      <dgm:spPr/>
      <dgm:t>
        <a:bodyPr/>
        <a:lstStyle/>
        <a:p>
          <a:endParaRPr lang="en-US"/>
        </a:p>
      </dgm:t>
    </dgm:pt>
    <dgm:pt modelId="{FE45ABF2-96D6-48A6-8D33-A8DAB2F0BD98}">
      <dgm:prSet phldrT="[Text]"/>
      <dgm:spPr/>
      <dgm:t>
        <a:bodyPr/>
        <a:lstStyle/>
        <a:p>
          <a:r>
            <a:rPr lang="en-US" dirty="0"/>
            <a:t>Are the data/inputs appropriate/reliable?</a:t>
          </a:r>
        </a:p>
      </dgm:t>
    </dgm:pt>
    <dgm:pt modelId="{39ED1367-E6FC-4A59-A888-4A24BF52797B}" type="parTrans" cxnId="{F834C00B-0ABD-4BC5-9042-9FFFCB18891E}">
      <dgm:prSet/>
      <dgm:spPr/>
      <dgm:t>
        <a:bodyPr/>
        <a:lstStyle/>
        <a:p>
          <a:endParaRPr lang="en-US"/>
        </a:p>
      </dgm:t>
    </dgm:pt>
    <dgm:pt modelId="{D21161AD-8A87-4FE1-A723-3A92156AAF50}" type="sibTrans" cxnId="{F834C00B-0ABD-4BC5-9042-9FFFCB18891E}">
      <dgm:prSet/>
      <dgm:spPr/>
      <dgm:t>
        <a:bodyPr/>
        <a:lstStyle/>
        <a:p>
          <a:endParaRPr lang="en-US"/>
        </a:p>
      </dgm:t>
    </dgm:pt>
    <dgm:pt modelId="{631D4670-5B36-4D1D-8EFC-3E36CCD2BD6F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Histograms</a:t>
          </a:r>
        </a:p>
      </dgm:t>
    </dgm:pt>
    <dgm:pt modelId="{5BDD93D3-3482-40CA-9ED2-0F76C8EA06A7}" type="parTrans" cxnId="{57401BDB-FA05-41AA-A3B3-4940DDA96293}">
      <dgm:prSet/>
      <dgm:spPr/>
      <dgm:t>
        <a:bodyPr/>
        <a:lstStyle/>
        <a:p>
          <a:endParaRPr lang="en-US"/>
        </a:p>
      </dgm:t>
    </dgm:pt>
    <dgm:pt modelId="{3406BBAA-0B95-41F8-A6BE-EEA7FCF469D0}" type="sibTrans" cxnId="{57401BDB-FA05-41AA-A3B3-4940DDA96293}">
      <dgm:prSet/>
      <dgm:spPr/>
      <dgm:t>
        <a:bodyPr/>
        <a:lstStyle/>
        <a:p>
          <a:endParaRPr lang="en-US"/>
        </a:p>
      </dgm:t>
    </dgm:pt>
    <dgm:pt modelId="{52F0E80C-F730-45CB-A4E6-376A669ED322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Model Performance</a:t>
          </a:r>
        </a:p>
      </dgm:t>
    </dgm:pt>
    <dgm:pt modelId="{6341321F-DC98-409D-BBCA-5B481CBB80ED}" type="parTrans" cxnId="{C16FD628-49EC-46FE-B31E-4073FD5E7593}">
      <dgm:prSet/>
      <dgm:spPr/>
      <dgm:t>
        <a:bodyPr/>
        <a:lstStyle/>
        <a:p>
          <a:endParaRPr lang="en-US"/>
        </a:p>
      </dgm:t>
    </dgm:pt>
    <dgm:pt modelId="{7B4AC0AA-937F-4F14-AA1D-68C4C255B0DE}" type="sibTrans" cxnId="{C16FD628-49EC-46FE-B31E-4073FD5E7593}">
      <dgm:prSet/>
      <dgm:spPr/>
      <dgm:t>
        <a:bodyPr/>
        <a:lstStyle/>
        <a:p>
          <a:endParaRPr lang="en-US"/>
        </a:p>
      </dgm:t>
    </dgm:pt>
    <dgm:pt modelId="{C93605D6-1306-4E22-8CD3-5ED1B4022B52}">
      <dgm:prSet phldrT="[Text]"/>
      <dgm:spPr/>
      <dgm:t>
        <a:bodyPr/>
        <a:lstStyle/>
        <a:p>
          <a:r>
            <a:rPr lang="en-US" dirty="0"/>
            <a:t>Is the model performance acceptable/reliable?</a:t>
          </a:r>
        </a:p>
      </dgm:t>
    </dgm:pt>
    <dgm:pt modelId="{27391ABD-8009-4446-945C-D35AE33383F8}" type="parTrans" cxnId="{C23D5893-930C-4E64-9E59-1ECDE3E4D2DC}">
      <dgm:prSet/>
      <dgm:spPr/>
      <dgm:t>
        <a:bodyPr/>
        <a:lstStyle/>
        <a:p>
          <a:endParaRPr lang="en-US"/>
        </a:p>
      </dgm:t>
    </dgm:pt>
    <dgm:pt modelId="{4188631B-B2C3-463B-AD2E-AB73BAB0FEA7}" type="sibTrans" cxnId="{C23D5893-930C-4E64-9E59-1ECDE3E4D2DC}">
      <dgm:prSet/>
      <dgm:spPr/>
      <dgm:t>
        <a:bodyPr/>
        <a:lstStyle/>
        <a:p>
          <a:endParaRPr lang="en-US"/>
        </a:p>
      </dgm:t>
    </dgm:pt>
    <dgm:pt modelId="{67114CD4-8F64-4AB1-ACB7-3D5901B9FCB6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/>
            <a:t>Explain-ability</a:t>
          </a:r>
        </a:p>
      </dgm:t>
    </dgm:pt>
    <dgm:pt modelId="{F0E39EF9-CECE-43C1-81E6-3C95CFB423E4}" type="parTrans" cxnId="{EBB24770-4E17-4D67-9DB8-1E3BEAB97BD0}">
      <dgm:prSet/>
      <dgm:spPr/>
      <dgm:t>
        <a:bodyPr/>
        <a:lstStyle/>
        <a:p>
          <a:endParaRPr lang="en-US"/>
        </a:p>
      </dgm:t>
    </dgm:pt>
    <dgm:pt modelId="{A7946459-3B83-43A4-B5BE-95993E56A9D1}" type="sibTrans" cxnId="{EBB24770-4E17-4D67-9DB8-1E3BEAB97BD0}">
      <dgm:prSet/>
      <dgm:spPr/>
      <dgm:t>
        <a:bodyPr/>
        <a:lstStyle/>
        <a:p>
          <a:endParaRPr lang="en-US"/>
        </a:p>
      </dgm:t>
    </dgm:pt>
    <dgm:pt modelId="{840FECA8-7514-4EF1-BA6C-97FA2BB5FB82}">
      <dgm:prSet phldrT="[Text]"/>
      <dgm:spPr/>
      <dgm:t>
        <a:bodyPr/>
        <a:lstStyle/>
        <a:p>
          <a:r>
            <a:rPr lang="en-US" dirty="0"/>
            <a:t>How can we explain/interpret the model behavior </a:t>
          </a:r>
        </a:p>
      </dgm:t>
    </dgm:pt>
    <dgm:pt modelId="{0E859C76-A6D9-4954-A6CB-E826C06561DC}" type="parTrans" cxnId="{838ECCA1-EB6A-4F9C-B889-1D6346D71504}">
      <dgm:prSet/>
      <dgm:spPr/>
      <dgm:t>
        <a:bodyPr/>
        <a:lstStyle/>
        <a:p>
          <a:endParaRPr lang="en-US"/>
        </a:p>
      </dgm:t>
    </dgm:pt>
    <dgm:pt modelId="{6A5D546A-DFE7-450A-8E7B-E34E79DB6666}" type="sibTrans" cxnId="{838ECCA1-EB6A-4F9C-B889-1D6346D71504}">
      <dgm:prSet/>
      <dgm:spPr/>
      <dgm:t>
        <a:bodyPr/>
        <a:lstStyle/>
        <a:p>
          <a:endParaRPr lang="en-US"/>
        </a:p>
      </dgm:t>
    </dgm:pt>
    <dgm:pt modelId="{4227E746-1A61-4AC9-BF9B-5F561BABAA6C}">
      <dgm:prSet phldrT="[Text]" custT="1"/>
      <dgm:spPr/>
      <dgm:t>
        <a:bodyPr/>
        <a:lstStyle/>
        <a:p>
          <a:r>
            <a:rPr lang="en-US" sz="1200" dirty="0"/>
            <a:t>Partial Dependence Plots (PDPs)</a:t>
          </a:r>
        </a:p>
      </dgm:t>
    </dgm:pt>
    <dgm:pt modelId="{41E3B2D0-1453-41AA-A0F0-DC785BB49B36}" type="parTrans" cxnId="{80DB2744-9F18-4C4E-A30F-F3ED8BE15C0D}">
      <dgm:prSet/>
      <dgm:spPr/>
      <dgm:t>
        <a:bodyPr/>
        <a:lstStyle/>
        <a:p>
          <a:endParaRPr lang="en-US"/>
        </a:p>
      </dgm:t>
    </dgm:pt>
    <dgm:pt modelId="{572866F4-2F34-41C4-9929-D25DE0148D87}" type="sibTrans" cxnId="{80DB2744-9F18-4C4E-A30F-F3ED8BE15C0D}">
      <dgm:prSet/>
      <dgm:spPr/>
      <dgm:t>
        <a:bodyPr/>
        <a:lstStyle/>
        <a:p>
          <a:endParaRPr lang="en-US"/>
        </a:p>
      </dgm:t>
    </dgm:pt>
    <dgm:pt modelId="{1F43EFA6-8BA4-4B6B-80F3-DF3110DDB957}">
      <dgm:prSet/>
      <dgm:spPr>
        <a:solidFill>
          <a:schemeClr val="accent4"/>
        </a:solidFill>
      </dgm:spPr>
      <dgm:t>
        <a:bodyPr/>
        <a:lstStyle/>
        <a:p>
          <a:r>
            <a:rPr lang="en-US" dirty="0"/>
            <a:t>Model Fairness</a:t>
          </a:r>
        </a:p>
      </dgm:t>
    </dgm:pt>
    <dgm:pt modelId="{9335A632-5092-448F-A55E-693DB9A4513D}" type="parTrans" cxnId="{D7BE7BC2-A4E8-41F7-8FE4-72EA88F56E08}">
      <dgm:prSet/>
      <dgm:spPr/>
      <dgm:t>
        <a:bodyPr/>
        <a:lstStyle/>
        <a:p>
          <a:endParaRPr lang="en-US"/>
        </a:p>
      </dgm:t>
    </dgm:pt>
    <dgm:pt modelId="{A20FF448-1C2B-4B98-9CD6-744B615D4520}" type="sibTrans" cxnId="{D7BE7BC2-A4E8-41F7-8FE4-72EA88F56E08}">
      <dgm:prSet/>
      <dgm:spPr/>
      <dgm:t>
        <a:bodyPr/>
        <a:lstStyle/>
        <a:p>
          <a:endParaRPr lang="en-US"/>
        </a:p>
      </dgm:t>
    </dgm:pt>
    <dgm:pt modelId="{0C4C8DD2-B3D7-4C26-9CB9-136EC46C95BF}">
      <dgm:prSet/>
      <dgm:spPr/>
      <dgm:t>
        <a:bodyPr/>
        <a:lstStyle/>
        <a:p>
          <a:r>
            <a:rPr lang="en-US" dirty="0"/>
            <a:t>Is the model fair to different groups in the data?</a:t>
          </a:r>
        </a:p>
      </dgm:t>
    </dgm:pt>
    <dgm:pt modelId="{ED551439-229B-4039-86FC-71E666566CF2}" type="parTrans" cxnId="{F35FC0D5-474B-428E-AF24-2D13D757FB55}">
      <dgm:prSet/>
      <dgm:spPr/>
      <dgm:t>
        <a:bodyPr/>
        <a:lstStyle/>
        <a:p>
          <a:endParaRPr lang="en-US"/>
        </a:p>
      </dgm:t>
    </dgm:pt>
    <dgm:pt modelId="{F9FF1575-0378-4B33-8581-D52E4DEA3631}" type="sibTrans" cxnId="{F35FC0D5-474B-428E-AF24-2D13D757FB55}">
      <dgm:prSet/>
      <dgm:spPr/>
      <dgm:t>
        <a:bodyPr/>
        <a:lstStyle/>
        <a:p>
          <a:endParaRPr lang="en-US"/>
        </a:p>
      </dgm:t>
    </dgm:pt>
    <dgm:pt modelId="{34D6C972-2343-49D5-998F-10F0E7DDF25D}">
      <dgm:prSet custT="1"/>
      <dgm:spPr/>
      <dgm:t>
        <a:bodyPr/>
        <a:lstStyle/>
        <a:p>
          <a:r>
            <a:rPr lang="en-US" sz="1200" dirty="0"/>
            <a:t>Model Performance on different segments of the population</a:t>
          </a:r>
        </a:p>
      </dgm:t>
    </dgm:pt>
    <dgm:pt modelId="{0B407A5D-0E13-402D-B7BF-E05FD8649CA2}" type="parTrans" cxnId="{A9BEA12F-9350-4589-B553-111D34B569A6}">
      <dgm:prSet/>
      <dgm:spPr/>
      <dgm:t>
        <a:bodyPr/>
        <a:lstStyle/>
        <a:p>
          <a:endParaRPr lang="en-US"/>
        </a:p>
      </dgm:t>
    </dgm:pt>
    <dgm:pt modelId="{1E224099-F2B5-47DA-8B26-C2C5CB12D61D}" type="sibTrans" cxnId="{A9BEA12F-9350-4589-B553-111D34B569A6}">
      <dgm:prSet/>
      <dgm:spPr/>
      <dgm:t>
        <a:bodyPr/>
        <a:lstStyle/>
        <a:p>
          <a:endParaRPr lang="en-US"/>
        </a:p>
      </dgm:t>
    </dgm:pt>
    <dgm:pt modelId="{04A19415-E92E-43CE-ABA7-477AD6835966}">
      <dgm:prSet phldrT="[Text]" custT="1"/>
      <dgm:spPr/>
      <dgm:t>
        <a:bodyPr/>
        <a:lstStyle/>
        <a:p>
          <a:r>
            <a:rPr lang="en-US" sz="1200" dirty="0"/>
            <a:t>AUC, KS, ROC, Gain, </a:t>
          </a:r>
          <a:r>
            <a:rPr lang="en-US" sz="1200" dirty="0" smtClean="0"/>
            <a:t>Lift (Binary outcome)</a:t>
          </a:r>
          <a:endParaRPr lang="en-US" sz="1200" dirty="0"/>
        </a:p>
      </dgm:t>
    </dgm:pt>
    <dgm:pt modelId="{070C25E5-4754-4D9F-BD3C-5995FF43F6F3}" type="parTrans" cxnId="{CFA08254-4F44-4AB9-9AD4-D3DF8CA33F39}">
      <dgm:prSet/>
      <dgm:spPr/>
      <dgm:t>
        <a:bodyPr/>
        <a:lstStyle/>
        <a:p>
          <a:endParaRPr lang="en-US"/>
        </a:p>
      </dgm:t>
    </dgm:pt>
    <dgm:pt modelId="{89EAFF8B-A467-40EE-AD50-1C7801B67015}" type="sibTrans" cxnId="{CFA08254-4F44-4AB9-9AD4-D3DF8CA33F39}">
      <dgm:prSet/>
      <dgm:spPr/>
      <dgm:t>
        <a:bodyPr/>
        <a:lstStyle/>
        <a:p>
          <a:endParaRPr lang="en-US"/>
        </a:p>
      </dgm:t>
    </dgm:pt>
    <dgm:pt modelId="{104F99B5-B3F6-4303-A16B-CB6D7D5B9A3D}">
      <dgm:prSet phldrT="[Text]"/>
      <dgm:spPr/>
      <dgm:t>
        <a:bodyPr/>
        <a:lstStyle/>
        <a:p>
          <a:endParaRPr lang="en-US" sz="1100" dirty="0"/>
        </a:p>
      </dgm:t>
    </dgm:pt>
    <dgm:pt modelId="{EC3159E6-7724-4DFF-AD31-1E08A557D183}" type="parTrans" cxnId="{7D3A6D62-92E1-43BB-B293-F995120035AE}">
      <dgm:prSet/>
      <dgm:spPr/>
      <dgm:t>
        <a:bodyPr/>
        <a:lstStyle/>
        <a:p>
          <a:endParaRPr lang="en-US"/>
        </a:p>
      </dgm:t>
    </dgm:pt>
    <dgm:pt modelId="{510B58D2-FF10-49FB-8EC6-8C55ECEF4351}" type="sibTrans" cxnId="{7D3A6D62-92E1-43BB-B293-F995120035AE}">
      <dgm:prSet/>
      <dgm:spPr/>
      <dgm:t>
        <a:bodyPr/>
        <a:lstStyle/>
        <a:p>
          <a:endParaRPr lang="en-US"/>
        </a:p>
      </dgm:t>
    </dgm:pt>
    <dgm:pt modelId="{ECBFFD9C-30A4-44B2-B931-EFF0D7899154}">
      <dgm:prSet phldrT="[Text]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US" sz="1000" kern="1200" dirty="0"/>
        </a:p>
      </dgm:t>
    </dgm:pt>
    <dgm:pt modelId="{D1CE91A3-951E-44DF-8C40-16FF98C17C3B}" type="parTrans" cxnId="{97D12633-75B6-4779-92AA-4344B0870474}">
      <dgm:prSet/>
      <dgm:spPr/>
      <dgm:t>
        <a:bodyPr/>
        <a:lstStyle/>
        <a:p>
          <a:endParaRPr lang="en-US"/>
        </a:p>
      </dgm:t>
    </dgm:pt>
    <dgm:pt modelId="{CA198BCF-FB0E-4157-8324-95B9BF8E8CB7}" type="sibTrans" cxnId="{97D12633-75B6-4779-92AA-4344B0870474}">
      <dgm:prSet/>
      <dgm:spPr/>
      <dgm:t>
        <a:bodyPr/>
        <a:lstStyle/>
        <a:p>
          <a:endParaRPr lang="en-US"/>
        </a:p>
      </dgm:t>
    </dgm:pt>
    <dgm:pt modelId="{E36E1F52-DE2C-4192-BCF3-8C290FF5132D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Outlier Detection</a:t>
          </a:r>
        </a:p>
      </dgm:t>
    </dgm:pt>
    <dgm:pt modelId="{EAA41D23-D407-459E-8959-34E1DF608E33}" type="parTrans" cxnId="{D723A913-3F9D-493C-92E2-12C03448FEF8}">
      <dgm:prSet/>
      <dgm:spPr/>
      <dgm:t>
        <a:bodyPr/>
        <a:lstStyle/>
        <a:p>
          <a:endParaRPr lang="en-US"/>
        </a:p>
      </dgm:t>
    </dgm:pt>
    <dgm:pt modelId="{1E2F1315-6A38-4A44-839F-FA209A5B943C}" type="sibTrans" cxnId="{D723A913-3F9D-493C-92E2-12C03448FEF8}">
      <dgm:prSet/>
      <dgm:spPr/>
      <dgm:t>
        <a:bodyPr/>
        <a:lstStyle/>
        <a:p>
          <a:endParaRPr lang="en-US"/>
        </a:p>
      </dgm:t>
    </dgm:pt>
    <dgm:pt modelId="{A4BAF6C6-B6A6-4EBD-85CE-1D1BDDD2F9B8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Analysis of Missing Values</a:t>
          </a:r>
        </a:p>
      </dgm:t>
    </dgm:pt>
    <dgm:pt modelId="{959E5517-D92A-4E17-A2A8-CCEB90A44620}" type="parTrans" cxnId="{C3FB05C7-6E17-45F2-BED0-1C396C16BC0B}">
      <dgm:prSet/>
      <dgm:spPr/>
      <dgm:t>
        <a:bodyPr/>
        <a:lstStyle/>
        <a:p>
          <a:endParaRPr lang="en-US"/>
        </a:p>
      </dgm:t>
    </dgm:pt>
    <dgm:pt modelId="{531C7932-881E-4BCF-92DE-071D277298D8}" type="sibTrans" cxnId="{C3FB05C7-6E17-45F2-BED0-1C396C16BC0B}">
      <dgm:prSet/>
      <dgm:spPr/>
      <dgm:t>
        <a:bodyPr/>
        <a:lstStyle/>
        <a:p>
          <a:endParaRPr lang="en-US"/>
        </a:p>
      </dgm:t>
    </dgm:pt>
    <dgm:pt modelId="{51C05691-1BE3-4170-A78F-1EDA6809FF1E}">
      <dgm:prSet phldrT="[Text]" custT="1"/>
      <dgm:spPr/>
      <dgm:t>
        <a:bodyPr/>
        <a:lstStyle/>
        <a:p>
          <a:r>
            <a:rPr lang="en-US" sz="1200" dirty="0"/>
            <a:t>Model vs. benchmarks</a:t>
          </a:r>
        </a:p>
      </dgm:t>
    </dgm:pt>
    <dgm:pt modelId="{53466E8C-2207-4622-BEAB-1309D8389CCF}" type="sibTrans" cxnId="{F33A83E5-4B0B-4736-B753-9E67AEB4E946}">
      <dgm:prSet/>
      <dgm:spPr/>
      <dgm:t>
        <a:bodyPr/>
        <a:lstStyle/>
        <a:p>
          <a:endParaRPr lang="en-US"/>
        </a:p>
      </dgm:t>
    </dgm:pt>
    <dgm:pt modelId="{CFEE0C3A-F021-4D31-A36E-1CAC6F9223CB}" type="parTrans" cxnId="{F33A83E5-4B0B-4736-B753-9E67AEB4E946}">
      <dgm:prSet/>
      <dgm:spPr/>
      <dgm:t>
        <a:bodyPr/>
        <a:lstStyle/>
        <a:p>
          <a:endParaRPr lang="en-US"/>
        </a:p>
      </dgm:t>
    </dgm:pt>
    <dgm:pt modelId="{1EDBF9F6-95FC-460D-93A8-79F1DF15EAA8}">
      <dgm:prSet phldrT="[Text]" custT="1"/>
      <dgm:spPr/>
      <dgm:t>
        <a:bodyPr/>
        <a:lstStyle/>
        <a:p>
          <a:r>
            <a:rPr lang="en-US" sz="1200" dirty="0"/>
            <a:t>Performance overtime</a:t>
          </a:r>
        </a:p>
      </dgm:t>
    </dgm:pt>
    <dgm:pt modelId="{FAB400B7-AC59-4DD8-A844-6897C9436127}" type="sibTrans" cxnId="{CC9906BA-ECBA-4AB4-8344-5DD098951574}">
      <dgm:prSet/>
      <dgm:spPr/>
      <dgm:t>
        <a:bodyPr/>
        <a:lstStyle/>
        <a:p>
          <a:endParaRPr lang="en-US"/>
        </a:p>
      </dgm:t>
    </dgm:pt>
    <dgm:pt modelId="{7C20DBB6-9174-4D7D-853B-AC882E34247E}" type="parTrans" cxnId="{CC9906BA-ECBA-4AB4-8344-5DD098951574}">
      <dgm:prSet/>
      <dgm:spPr/>
      <dgm:t>
        <a:bodyPr/>
        <a:lstStyle/>
        <a:p>
          <a:endParaRPr lang="en-US"/>
        </a:p>
      </dgm:t>
    </dgm:pt>
    <dgm:pt modelId="{153C859E-9AC3-4581-A472-73EAD8E2F46A}">
      <dgm:prSet phldrT="[Text]" custT="1"/>
      <dgm:spPr/>
      <dgm:t>
        <a:bodyPr/>
        <a:lstStyle/>
        <a:p>
          <a:r>
            <a:rPr lang="en-US" sz="1200" dirty="0"/>
            <a:t>Performance on different segments of data</a:t>
          </a:r>
        </a:p>
      </dgm:t>
    </dgm:pt>
    <dgm:pt modelId="{D83F7590-572F-4F62-A273-103C9F6FC133}" type="sibTrans" cxnId="{6D58D7B1-02B3-4FD3-A62E-94972DF4688B}">
      <dgm:prSet/>
      <dgm:spPr/>
      <dgm:t>
        <a:bodyPr/>
        <a:lstStyle/>
        <a:p>
          <a:endParaRPr lang="en-US"/>
        </a:p>
      </dgm:t>
    </dgm:pt>
    <dgm:pt modelId="{5CAB55A9-73A1-4149-8749-B480445D16C9}" type="parTrans" cxnId="{6D58D7B1-02B3-4FD3-A62E-94972DF4688B}">
      <dgm:prSet/>
      <dgm:spPr/>
      <dgm:t>
        <a:bodyPr/>
        <a:lstStyle/>
        <a:p>
          <a:endParaRPr lang="en-US"/>
        </a:p>
      </dgm:t>
    </dgm:pt>
    <dgm:pt modelId="{7B2F0BA8-7BE2-4F9A-9872-6123A4268057}">
      <dgm:prSet phldrT="[Text]" custT="1"/>
      <dgm:spPr/>
      <dgm:t>
        <a:bodyPr/>
        <a:lstStyle/>
        <a:p>
          <a:pPr marL="57150" lvl="1" indent="0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200" kern="1200" dirty="0"/>
            <a:t>VIFs</a:t>
          </a:r>
        </a:p>
      </dgm:t>
    </dgm:pt>
    <dgm:pt modelId="{098BD5A1-D6FF-4ADF-815A-86F6BD2C1B96}" type="parTrans" cxnId="{02CBCA73-2C1A-4F43-AB02-8AB41B0FB65A}">
      <dgm:prSet/>
      <dgm:spPr/>
      <dgm:t>
        <a:bodyPr/>
        <a:lstStyle/>
        <a:p>
          <a:endParaRPr lang="en-US"/>
        </a:p>
      </dgm:t>
    </dgm:pt>
    <dgm:pt modelId="{3DBFC9F9-75A1-4B76-8D40-75CC86C58C67}" type="sibTrans" cxnId="{02CBCA73-2C1A-4F43-AB02-8AB41B0FB65A}">
      <dgm:prSet/>
      <dgm:spPr/>
      <dgm:t>
        <a:bodyPr/>
        <a:lstStyle/>
        <a:p>
          <a:endParaRPr lang="en-US"/>
        </a:p>
      </dgm:t>
    </dgm:pt>
    <dgm:pt modelId="{6FB96FA2-3582-4F2C-B1E2-A6C6255D1E2D}">
      <dgm:prSet phldrT="[Text]" custT="1"/>
      <dgm:spPr/>
      <dgm:t>
        <a:bodyPr/>
        <a:lstStyle/>
        <a:p>
          <a:r>
            <a:rPr lang="en-US" sz="1200" dirty="0"/>
            <a:t>SHAP, LIME</a:t>
          </a:r>
        </a:p>
      </dgm:t>
    </dgm:pt>
    <dgm:pt modelId="{1D725DA6-0ABB-43F2-870A-79287BF0AF9E}" type="parTrans" cxnId="{4659C7BD-C8BD-4052-91AA-51582894BC68}">
      <dgm:prSet/>
      <dgm:spPr/>
      <dgm:t>
        <a:bodyPr/>
        <a:lstStyle/>
        <a:p>
          <a:endParaRPr lang="en-US"/>
        </a:p>
      </dgm:t>
    </dgm:pt>
    <dgm:pt modelId="{C3C1D2D5-BB65-4B2B-95E2-3BE9BE2360CD}" type="sibTrans" cxnId="{4659C7BD-C8BD-4052-91AA-51582894BC68}">
      <dgm:prSet/>
      <dgm:spPr/>
      <dgm:t>
        <a:bodyPr/>
        <a:lstStyle/>
        <a:p>
          <a:endParaRPr lang="en-US"/>
        </a:p>
      </dgm:t>
    </dgm:pt>
    <dgm:pt modelId="{DE9FE8A9-82F3-462E-A4AF-023DBDC4BCDD}">
      <dgm:prSet phldrT="[Text]" custT="1"/>
      <dgm:spPr/>
      <dgm:t>
        <a:bodyPr/>
        <a:lstStyle/>
        <a:p>
          <a:r>
            <a:rPr lang="en-US" sz="1200" dirty="0"/>
            <a:t>Perturbation-based sensitivity analysis</a:t>
          </a:r>
        </a:p>
      </dgm:t>
    </dgm:pt>
    <dgm:pt modelId="{51D9D503-CC70-4D06-9CA9-26E12D29BCB4}" type="parTrans" cxnId="{FD951D21-4DA0-4D9D-8238-769EADFDB477}">
      <dgm:prSet/>
      <dgm:spPr/>
      <dgm:t>
        <a:bodyPr/>
        <a:lstStyle/>
        <a:p>
          <a:endParaRPr lang="en-US"/>
        </a:p>
      </dgm:t>
    </dgm:pt>
    <dgm:pt modelId="{000AC84D-C585-47AA-9213-666DCA667BC6}" type="sibTrans" cxnId="{FD951D21-4DA0-4D9D-8238-769EADFDB477}">
      <dgm:prSet/>
      <dgm:spPr/>
      <dgm:t>
        <a:bodyPr/>
        <a:lstStyle/>
        <a:p>
          <a:endParaRPr lang="en-US"/>
        </a:p>
      </dgm:t>
    </dgm:pt>
    <dgm:pt modelId="{27683C96-084A-4BD1-85D8-EEA94D378C25}" type="pres">
      <dgm:prSet presAssocID="{15726003-EC17-4E19-8CB8-160C74E4AF93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129C9C4-E774-4D6B-A0C9-B9A529F59DF9}" type="pres">
      <dgm:prSet presAssocID="{F7A2C7ED-7365-40E8-9EBA-888693BC6EB4}" presName="composite" presStyleCnt="0"/>
      <dgm:spPr/>
    </dgm:pt>
    <dgm:pt modelId="{C7A1E8ED-A8A7-4313-BCD0-A225F7250F6C}" type="pres">
      <dgm:prSet presAssocID="{F7A2C7ED-7365-40E8-9EBA-888693BC6EB4}" presName="FirstChild" presStyleLbl="revTx" presStyleIdx="0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82986D-3641-4EBE-9C19-A863935A9014}" type="pres">
      <dgm:prSet presAssocID="{F7A2C7ED-7365-40E8-9EBA-888693BC6EB4}" presName="Parent" presStyleLbl="alignNode1" presStyleIdx="0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CBFB30-E940-43E9-9EC0-0413FB7AC533}" type="pres">
      <dgm:prSet presAssocID="{F7A2C7ED-7365-40E8-9EBA-888693BC6EB4}" presName="Accent" presStyleLbl="parChTrans1D1" presStyleIdx="0" presStyleCnt="4"/>
      <dgm:spPr/>
    </dgm:pt>
    <dgm:pt modelId="{B34F8DD7-DE9E-48B4-9907-803F72CB574D}" type="pres">
      <dgm:prSet presAssocID="{F7A2C7ED-7365-40E8-9EBA-888693BC6EB4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2DEC7-7C9E-4E28-8D6B-4497D010B513}" type="pres">
      <dgm:prSet presAssocID="{7F63110B-185D-4D2E-B462-732D1213D2CB}" presName="sibTrans" presStyleCnt="0"/>
      <dgm:spPr/>
    </dgm:pt>
    <dgm:pt modelId="{F41C28CF-83C6-4580-BC7B-ACB74B30D664}" type="pres">
      <dgm:prSet presAssocID="{52F0E80C-F730-45CB-A4E6-376A669ED322}" presName="composite" presStyleCnt="0"/>
      <dgm:spPr/>
    </dgm:pt>
    <dgm:pt modelId="{80C40FBB-C764-4D4A-8681-46DB6580FEED}" type="pres">
      <dgm:prSet presAssocID="{52F0E80C-F730-45CB-A4E6-376A669ED322}" presName="First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41D491-38D7-4719-9EDA-7D843F8B9BE8}" type="pres">
      <dgm:prSet presAssocID="{52F0E80C-F730-45CB-A4E6-376A669ED322}" presName="Parent" presStyleLbl="alignNode1" presStyleIdx="1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70407A-7739-4B4A-A008-914BB0B091CB}" type="pres">
      <dgm:prSet presAssocID="{52F0E80C-F730-45CB-A4E6-376A669ED322}" presName="Accent" presStyleLbl="parChTrans1D1" presStyleIdx="1" presStyleCnt="4"/>
      <dgm:spPr/>
    </dgm:pt>
    <dgm:pt modelId="{9842D752-23BC-4372-98FB-EB666CF4F24C}" type="pres">
      <dgm:prSet presAssocID="{52F0E80C-F730-45CB-A4E6-376A669ED322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8B2D34-87E9-4456-AB91-2418FF2C8F16}" type="pres">
      <dgm:prSet presAssocID="{7B4AC0AA-937F-4F14-AA1D-68C4C255B0DE}" presName="sibTrans" presStyleCnt="0"/>
      <dgm:spPr/>
    </dgm:pt>
    <dgm:pt modelId="{CD11E23F-4CE7-439F-86FA-5EB8A56BFCF1}" type="pres">
      <dgm:prSet presAssocID="{67114CD4-8F64-4AB1-ACB7-3D5901B9FCB6}" presName="composite" presStyleCnt="0"/>
      <dgm:spPr/>
    </dgm:pt>
    <dgm:pt modelId="{B94D70FC-3553-4910-B67C-0462CE47E59A}" type="pres">
      <dgm:prSet presAssocID="{67114CD4-8F64-4AB1-ACB7-3D5901B9FCB6}" presName="FirstChild" presStyleLbl="revTx" presStyleIdx="4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E0F2F3-47D3-4356-9F24-F1EA2B13374F}" type="pres">
      <dgm:prSet presAssocID="{67114CD4-8F64-4AB1-ACB7-3D5901B9FCB6}" presName="Parent" presStyleLbl="alignNode1" presStyleIdx="2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10FEC9-5797-482F-A86E-EE4A0A1BE803}" type="pres">
      <dgm:prSet presAssocID="{67114CD4-8F64-4AB1-ACB7-3D5901B9FCB6}" presName="Accent" presStyleLbl="parChTrans1D1" presStyleIdx="2" presStyleCnt="4"/>
      <dgm:spPr/>
    </dgm:pt>
    <dgm:pt modelId="{21AB5E4C-32E0-409F-B455-6D1E19D05113}" type="pres">
      <dgm:prSet presAssocID="{67114CD4-8F64-4AB1-ACB7-3D5901B9FCB6}" presName="Child" presStyleLbl="revTx" presStyleIdx="5" presStyleCnt="8" custScaleY="10302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98BFE5-7418-4702-93E9-CB5A64BE3497}" type="pres">
      <dgm:prSet presAssocID="{A7946459-3B83-43A4-B5BE-95993E56A9D1}" presName="sibTrans" presStyleCnt="0"/>
      <dgm:spPr/>
    </dgm:pt>
    <dgm:pt modelId="{C0521CFD-0484-48BD-8BA5-2916C0A780B9}" type="pres">
      <dgm:prSet presAssocID="{1F43EFA6-8BA4-4B6B-80F3-DF3110DDB957}" presName="composite" presStyleCnt="0"/>
      <dgm:spPr/>
    </dgm:pt>
    <dgm:pt modelId="{AC1A5ED5-DAF4-444C-8A4B-DCCA241FAA91}" type="pres">
      <dgm:prSet presAssocID="{1F43EFA6-8BA4-4B6B-80F3-DF3110DDB957}" presName="First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27BD95-99E5-4751-B8BB-A29406E79B6C}" type="pres">
      <dgm:prSet presAssocID="{1F43EFA6-8BA4-4B6B-80F3-DF3110DDB957}" presName="Parent" presStyleLbl="alignNode1" presStyleIdx="3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BA9F5-8CE8-4205-9AA4-0983777BCD84}" type="pres">
      <dgm:prSet presAssocID="{1F43EFA6-8BA4-4B6B-80F3-DF3110DDB957}" presName="Accent" presStyleLbl="parChTrans1D1" presStyleIdx="3" presStyleCnt="4"/>
      <dgm:spPr/>
    </dgm:pt>
    <dgm:pt modelId="{EC82B3FB-E227-4D84-B624-429672774E50}" type="pres">
      <dgm:prSet presAssocID="{1F43EFA6-8BA4-4B6B-80F3-DF3110DDB957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E8E225-E122-4A74-BF7B-7F143B25E71C}" type="presOf" srcId="{C93605D6-1306-4E22-8CD3-5ED1B4022B52}" destId="{80C40FBB-C764-4D4A-8681-46DB6580FEED}" srcOrd="0" destOrd="0" presId="urn:microsoft.com/office/officeart/2011/layout/TabList"/>
    <dgm:cxn modelId="{FD951D21-4DA0-4D9D-8238-769EADFDB477}" srcId="{67114CD4-8F64-4AB1-ACB7-3D5901B9FCB6}" destId="{DE9FE8A9-82F3-462E-A4AF-023DBDC4BCDD}" srcOrd="3" destOrd="0" parTransId="{51D9D503-CC70-4D06-9CA9-26E12D29BCB4}" sibTransId="{000AC84D-C585-47AA-9213-666DCA667BC6}"/>
    <dgm:cxn modelId="{DBC7D10B-DD4F-4AE9-92A3-8603F916C70E}" type="presOf" srcId="{4227E746-1A61-4AC9-BF9B-5F561BABAA6C}" destId="{21AB5E4C-32E0-409F-B455-6D1E19D05113}" srcOrd="0" destOrd="0" presId="urn:microsoft.com/office/officeart/2011/layout/TabList"/>
    <dgm:cxn modelId="{EBB24770-4E17-4D67-9DB8-1E3BEAB97BD0}" srcId="{15726003-EC17-4E19-8CB8-160C74E4AF93}" destId="{67114CD4-8F64-4AB1-ACB7-3D5901B9FCB6}" srcOrd="2" destOrd="0" parTransId="{F0E39EF9-CECE-43C1-81E6-3C95CFB423E4}" sibTransId="{A7946459-3B83-43A4-B5BE-95993E56A9D1}"/>
    <dgm:cxn modelId="{62DC1C7D-F775-493E-8817-5E3A00DB9228}" type="presOf" srcId="{04A19415-E92E-43CE-ABA7-477AD6835966}" destId="{9842D752-23BC-4372-98FB-EB666CF4F24C}" srcOrd="0" destOrd="0" presId="urn:microsoft.com/office/officeart/2011/layout/TabList"/>
    <dgm:cxn modelId="{4659C7BD-C8BD-4052-91AA-51582894BC68}" srcId="{67114CD4-8F64-4AB1-ACB7-3D5901B9FCB6}" destId="{6FB96FA2-3582-4F2C-B1E2-A6C6255D1E2D}" srcOrd="2" destOrd="0" parTransId="{1D725DA6-0ABB-43F2-870A-79287BF0AF9E}" sibTransId="{C3C1D2D5-BB65-4B2B-95E2-3BE9BE2360CD}"/>
    <dgm:cxn modelId="{B0586E02-5908-4141-BC7D-E36F7DE9CDC8}" type="presOf" srcId="{67114CD4-8F64-4AB1-ACB7-3D5901B9FCB6}" destId="{7BE0F2F3-47D3-4356-9F24-F1EA2B13374F}" srcOrd="0" destOrd="0" presId="urn:microsoft.com/office/officeart/2011/layout/TabList"/>
    <dgm:cxn modelId="{F95DC8BE-0771-4E4B-91C4-766D69756CC6}" type="presOf" srcId="{6FB96FA2-3582-4F2C-B1E2-A6C6255D1E2D}" destId="{21AB5E4C-32E0-409F-B455-6D1E19D05113}" srcOrd="0" destOrd="1" presId="urn:microsoft.com/office/officeart/2011/layout/TabList"/>
    <dgm:cxn modelId="{02CBCA73-2C1A-4F43-AB02-8AB41B0FB65A}" srcId="{F7A2C7ED-7365-40E8-9EBA-888693BC6EB4}" destId="{7B2F0BA8-7BE2-4F9A-9872-6123A4268057}" srcOrd="4" destOrd="0" parTransId="{098BD5A1-D6FF-4ADF-815A-86F6BD2C1B96}" sibTransId="{3DBFC9F9-75A1-4B76-8D40-75CC86C58C67}"/>
    <dgm:cxn modelId="{675451F4-CD88-4F98-B638-0364557FBBCC}" type="presOf" srcId="{7B2F0BA8-7BE2-4F9A-9872-6123A4268057}" destId="{B34F8DD7-DE9E-48B4-9907-803F72CB574D}" srcOrd="0" destOrd="3" presId="urn:microsoft.com/office/officeart/2011/layout/TabList"/>
    <dgm:cxn modelId="{57401BDB-FA05-41AA-A3B3-4940DDA96293}" srcId="{F7A2C7ED-7365-40E8-9EBA-888693BC6EB4}" destId="{631D4670-5B36-4D1D-8EFC-3E36CCD2BD6F}" srcOrd="1" destOrd="0" parTransId="{5BDD93D3-3482-40CA-9ED2-0F76C8EA06A7}" sibTransId="{3406BBAA-0B95-41F8-A6BE-EEA7FCF469D0}"/>
    <dgm:cxn modelId="{F834C00B-0ABD-4BC5-9042-9FFFCB18891E}" srcId="{F7A2C7ED-7365-40E8-9EBA-888693BC6EB4}" destId="{FE45ABF2-96D6-48A6-8D33-A8DAB2F0BD98}" srcOrd="0" destOrd="0" parTransId="{39ED1367-E6FC-4A59-A888-4A24BF52797B}" sibTransId="{D21161AD-8A87-4FE1-A723-3A92156AAF50}"/>
    <dgm:cxn modelId="{D5FCFD61-9282-4119-9667-ACC3002990E7}" srcId="{15726003-EC17-4E19-8CB8-160C74E4AF93}" destId="{F7A2C7ED-7365-40E8-9EBA-888693BC6EB4}" srcOrd="0" destOrd="0" parTransId="{8C5A5A0F-DFD6-4A89-88E1-229403D31BD0}" sibTransId="{7F63110B-185D-4D2E-B462-732D1213D2CB}"/>
    <dgm:cxn modelId="{A9BEA12F-9350-4589-B553-111D34B569A6}" srcId="{1F43EFA6-8BA4-4B6B-80F3-DF3110DDB957}" destId="{34D6C972-2343-49D5-998F-10F0E7DDF25D}" srcOrd="1" destOrd="0" parTransId="{0B407A5D-0E13-402D-B7BF-E05FD8649CA2}" sibTransId="{1E224099-F2B5-47DA-8B26-C2C5CB12D61D}"/>
    <dgm:cxn modelId="{E6C327B3-F83C-49A5-952E-39FECD7FAC5E}" type="presOf" srcId="{0C4C8DD2-B3D7-4C26-9CB9-136EC46C95BF}" destId="{AC1A5ED5-DAF4-444C-8A4B-DCCA241FAA91}" srcOrd="0" destOrd="0" presId="urn:microsoft.com/office/officeart/2011/layout/TabList"/>
    <dgm:cxn modelId="{4E31F817-73AC-4F25-A42B-EF68595798F7}" type="presOf" srcId="{631D4670-5B36-4D1D-8EFC-3E36CCD2BD6F}" destId="{B34F8DD7-DE9E-48B4-9907-803F72CB574D}" srcOrd="0" destOrd="0" presId="urn:microsoft.com/office/officeart/2011/layout/TabList"/>
    <dgm:cxn modelId="{7610E87D-03BE-4C75-8E6F-6F668F34DA0F}" type="presOf" srcId="{E36E1F52-DE2C-4192-BCF3-8C290FF5132D}" destId="{B34F8DD7-DE9E-48B4-9907-803F72CB574D}" srcOrd="0" destOrd="1" presId="urn:microsoft.com/office/officeart/2011/layout/TabList"/>
    <dgm:cxn modelId="{B2C9D2A1-2D45-4FD2-AF4A-A063B61F327E}" type="presOf" srcId="{840FECA8-7514-4EF1-BA6C-97FA2BB5FB82}" destId="{B94D70FC-3553-4910-B67C-0462CE47E59A}" srcOrd="0" destOrd="0" presId="urn:microsoft.com/office/officeart/2011/layout/TabList"/>
    <dgm:cxn modelId="{CC9906BA-ECBA-4AB4-8344-5DD098951574}" srcId="{52F0E80C-F730-45CB-A4E6-376A669ED322}" destId="{1EDBF9F6-95FC-460D-93A8-79F1DF15EAA8}" srcOrd="3" destOrd="0" parTransId="{7C20DBB6-9174-4D7D-853B-AC882E34247E}" sibTransId="{FAB400B7-AC59-4DD8-A844-6897C9436127}"/>
    <dgm:cxn modelId="{473095DC-D1BB-4B2D-9347-99151A14AC28}" type="presOf" srcId="{1EDBF9F6-95FC-460D-93A8-79F1DF15EAA8}" destId="{9842D752-23BC-4372-98FB-EB666CF4F24C}" srcOrd="0" destOrd="2" presId="urn:microsoft.com/office/officeart/2011/layout/TabList"/>
    <dgm:cxn modelId="{8348F3E0-B453-4C74-A46A-18D07FEBF299}" type="presOf" srcId="{153C859E-9AC3-4581-A472-73EAD8E2F46A}" destId="{9842D752-23BC-4372-98FB-EB666CF4F24C}" srcOrd="0" destOrd="3" presId="urn:microsoft.com/office/officeart/2011/layout/TabList"/>
    <dgm:cxn modelId="{17EBFF11-F354-4220-885C-F0B2DB779771}" type="presOf" srcId="{15726003-EC17-4E19-8CB8-160C74E4AF93}" destId="{27683C96-084A-4BD1-85D8-EEA94D378C25}" srcOrd="0" destOrd="0" presId="urn:microsoft.com/office/officeart/2011/layout/TabList"/>
    <dgm:cxn modelId="{80DB2744-9F18-4C4E-A30F-F3ED8BE15C0D}" srcId="{67114CD4-8F64-4AB1-ACB7-3D5901B9FCB6}" destId="{4227E746-1A61-4AC9-BF9B-5F561BABAA6C}" srcOrd="1" destOrd="0" parTransId="{41E3B2D0-1453-41AA-A0F0-DC785BB49B36}" sibTransId="{572866F4-2F34-41C4-9929-D25DE0148D87}"/>
    <dgm:cxn modelId="{C23D5893-930C-4E64-9E59-1ECDE3E4D2DC}" srcId="{52F0E80C-F730-45CB-A4E6-376A669ED322}" destId="{C93605D6-1306-4E22-8CD3-5ED1B4022B52}" srcOrd="0" destOrd="0" parTransId="{27391ABD-8009-4446-945C-D35AE33383F8}" sibTransId="{4188631B-B2C3-463B-AD2E-AB73BAB0FEA7}"/>
    <dgm:cxn modelId="{765A8D83-B71F-40A7-B283-489DBC267C61}" type="presOf" srcId="{104F99B5-B3F6-4303-A16B-CB6D7D5B9A3D}" destId="{21AB5E4C-32E0-409F-B455-6D1E19D05113}" srcOrd="0" destOrd="3" presId="urn:microsoft.com/office/officeart/2011/layout/TabList"/>
    <dgm:cxn modelId="{6D58D7B1-02B3-4FD3-A62E-94972DF4688B}" srcId="{52F0E80C-F730-45CB-A4E6-376A669ED322}" destId="{153C859E-9AC3-4581-A472-73EAD8E2F46A}" srcOrd="4" destOrd="0" parTransId="{5CAB55A9-73A1-4149-8749-B480445D16C9}" sibTransId="{D83F7590-572F-4F62-A273-103C9F6FC133}"/>
    <dgm:cxn modelId="{8385EF06-584F-41E2-8273-7E1AE5D9781F}" type="presOf" srcId="{A4BAF6C6-B6A6-4EBD-85CE-1D1BDDD2F9B8}" destId="{B34F8DD7-DE9E-48B4-9907-803F72CB574D}" srcOrd="0" destOrd="2" presId="urn:microsoft.com/office/officeart/2011/layout/TabList"/>
    <dgm:cxn modelId="{C16FD628-49EC-46FE-B31E-4073FD5E7593}" srcId="{15726003-EC17-4E19-8CB8-160C74E4AF93}" destId="{52F0E80C-F730-45CB-A4E6-376A669ED322}" srcOrd="1" destOrd="0" parTransId="{6341321F-DC98-409D-BBCA-5B481CBB80ED}" sibTransId="{7B4AC0AA-937F-4F14-AA1D-68C4C255B0DE}"/>
    <dgm:cxn modelId="{F33A83E5-4B0B-4736-B753-9E67AEB4E946}" srcId="{52F0E80C-F730-45CB-A4E6-376A669ED322}" destId="{51C05691-1BE3-4170-A78F-1EDA6809FF1E}" srcOrd="2" destOrd="0" parTransId="{CFEE0C3A-F021-4D31-A36E-1CAC6F9223CB}" sibTransId="{53466E8C-2207-4622-BEAB-1309D8389CCF}"/>
    <dgm:cxn modelId="{555E38A1-BFC9-4FA4-AF26-97AEE0495955}" type="presOf" srcId="{51C05691-1BE3-4170-A78F-1EDA6809FF1E}" destId="{9842D752-23BC-4372-98FB-EB666CF4F24C}" srcOrd="0" destOrd="1" presId="urn:microsoft.com/office/officeart/2011/layout/TabList"/>
    <dgm:cxn modelId="{B49D98CC-E4C3-4E9B-A0D4-22A659F3B1B9}" type="presOf" srcId="{F7A2C7ED-7365-40E8-9EBA-888693BC6EB4}" destId="{7A82986D-3641-4EBE-9C19-A863935A9014}" srcOrd="0" destOrd="0" presId="urn:microsoft.com/office/officeart/2011/layout/TabList"/>
    <dgm:cxn modelId="{860CB9BD-AA3F-4C32-8F70-836EF403740E}" type="presOf" srcId="{34D6C972-2343-49D5-998F-10F0E7DDF25D}" destId="{EC82B3FB-E227-4D84-B624-429672774E50}" srcOrd="0" destOrd="0" presId="urn:microsoft.com/office/officeart/2011/layout/TabList"/>
    <dgm:cxn modelId="{C3FB05C7-6E17-45F2-BED0-1C396C16BC0B}" srcId="{F7A2C7ED-7365-40E8-9EBA-888693BC6EB4}" destId="{A4BAF6C6-B6A6-4EBD-85CE-1D1BDDD2F9B8}" srcOrd="3" destOrd="0" parTransId="{959E5517-D92A-4E17-A2A8-CCEB90A44620}" sibTransId="{531C7932-881E-4BCF-92DE-071D277298D8}"/>
    <dgm:cxn modelId="{D723A913-3F9D-493C-92E2-12C03448FEF8}" srcId="{F7A2C7ED-7365-40E8-9EBA-888693BC6EB4}" destId="{E36E1F52-DE2C-4192-BCF3-8C290FF5132D}" srcOrd="2" destOrd="0" parTransId="{EAA41D23-D407-459E-8959-34E1DF608E33}" sibTransId="{1E2F1315-6A38-4A44-839F-FA209A5B943C}"/>
    <dgm:cxn modelId="{4E7616C1-7516-4D08-94B5-37E0255B282F}" type="presOf" srcId="{ECBFFD9C-30A4-44B2-B931-EFF0D7899154}" destId="{B34F8DD7-DE9E-48B4-9907-803F72CB574D}" srcOrd="0" destOrd="4" presId="urn:microsoft.com/office/officeart/2011/layout/TabList"/>
    <dgm:cxn modelId="{CFA08254-4F44-4AB9-9AD4-D3DF8CA33F39}" srcId="{52F0E80C-F730-45CB-A4E6-376A669ED322}" destId="{04A19415-E92E-43CE-ABA7-477AD6835966}" srcOrd="1" destOrd="0" parTransId="{070C25E5-4754-4D9F-BD3C-5995FF43F6F3}" sibTransId="{89EAFF8B-A467-40EE-AD50-1C7801B67015}"/>
    <dgm:cxn modelId="{F35FC0D5-474B-428E-AF24-2D13D757FB55}" srcId="{1F43EFA6-8BA4-4B6B-80F3-DF3110DDB957}" destId="{0C4C8DD2-B3D7-4C26-9CB9-136EC46C95BF}" srcOrd="0" destOrd="0" parTransId="{ED551439-229B-4039-86FC-71E666566CF2}" sibTransId="{F9FF1575-0378-4B33-8581-D52E4DEA3631}"/>
    <dgm:cxn modelId="{838ECCA1-EB6A-4F9C-B889-1D6346D71504}" srcId="{67114CD4-8F64-4AB1-ACB7-3D5901B9FCB6}" destId="{840FECA8-7514-4EF1-BA6C-97FA2BB5FB82}" srcOrd="0" destOrd="0" parTransId="{0E859C76-A6D9-4954-A6CB-E826C06561DC}" sibTransId="{6A5D546A-DFE7-450A-8E7B-E34E79DB6666}"/>
    <dgm:cxn modelId="{D7BE7BC2-A4E8-41F7-8FE4-72EA88F56E08}" srcId="{15726003-EC17-4E19-8CB8-160C74E4AF93}" destId="{1F43EFA6-8BA4-4B6B-80F3-DF3110DDB957}" srcOrd="3" destOrd="0" parTransId="{9335A632-5092-448F-A55E-693DB9A4513D}" sibTransId="{A20FF448-1C2B-4B98-9CD6-744B615D4520}"/>
    <dgm:cxn modelId="{F8E532A6-52AC-49BF-8F64-ABC83F3C9DDA}" type="presOf" srcId="{FE45ABF2-96D6-48A6-8D33-A8DAB2F0BD98}" destId="{C7A1E8ED-A8A7-4313-BCD0-A225F7250F6C}" srcOrd="0" destOrd="0" presId="urn:microsoft.com/office/officeart/2011/layout/TabList"/>
    <dgm:cxn modelId="{97D12633-75B6-4779-92AA-4344B0870474}" srcId="{F7A2C7ED-7365-40E8-9EBA-888693BC6EB4}" destId="{ECBFFD9C-30A4-44B2-B931-EFF0D7899154}" srcOrd="5" destOrd="0" parTransId="{D1CE91A3-951E-44DF-8C40-16FF98C17C3B}" sibTransId="{CA198BCF-FB0E-4157-8324-95B9BF8E8CB7}"/>
    <dgm:cxn modelId="{18370661-E660-44C1-87D0-E2F6CD657E61}" type="presOf" srcId="{1F43EFA6-8BA4-4B6B-80F3-DF3110DDB957}" destId="{2927BD95-99E5-4751-B8BB-A29406E79B6C}" srcOrd="0" destOrd="0" presId="urn:microsoft.com/office/officeart/2011/layout/TabList"/>
    <dgm:cxn modelId="{596A618F-1FDF-4F10-9E6F-56B836FEF26C}" type="presOf" srcId="{DE9FE8A9-82F3-462E-A4AF-023DBDC4BCDD}" destId="{21AB5E4C-32E0-409F-B455-6D1E19D05113}" srcOrd="0" destOrd="2" presId="urn:microsoft.com/office/officeart/2011/layout/TabList"/>
    <dgm:cxn modelId="{7D3A6D62-92E1-43BB-B293-F995120035AE}" srcId="{67114CD4-8F64-4AB1-ACB7-3D5901B9FCB6}" destId="{104F99B5-B3F6-4303-A16B-CB6D7D5B9A3D}" srcOrd="4" destOrd="0" parTransId="{EC3159E6-7724-4DFF-AD31-1E08A557D183}" sibTransId="{510B58D2-FF10-49FB-8EC6-8C55ECEF4351}"/>
    <dgm:cxn modelId="{C2543DD5-1831-4876-8791-66AC7CB49473}" type="presOf" srcId="{52F0E80C-F730-45CB-A4E6-376A669ED322}" destId="{4241D491-38D7-4719-9EDA-7D843F8B9BE8}" srcOrd="0" destOrd="0" presId="urn:microsoft.com/office/officeart/2011/layout/TabList"/>
    <dgm:cxn modelId="{A5B71C5B-4D99-4270-B13B-A47090763846}" type="presParOf" srcId="{27683C96-084A-4BD1-85D8-EEA94D378C25}" destId="{1129C9C4-E774-4D6B-A0C9-B9A529F59DF9}" srcOrd="0" destOrd="0" presId="urn:microsoft.com/office/officeart/2011/layout/TabList"/>
    <dgm:cxn modelId="{0E529C44-24B6-454D-9B18-E697A2B8805D}" type="presParOf" srcId="{1129C9C4-E774-4D6B-A0C9-B9A529F59DF9}" destId="{C7A1E8ED-A8A7-4313-BCD0-A225F7250F6C}" srcOrd="0" destOrd="0" presId="urn:microsoft.com/office/officeart/2011/layout/TabList"/>
    <dgm:cxn modelId="{95CF9622-9CA6-4E38-A080-A2B8F440CE30}" type="presParOf" srcId="{1129C9C4-E774-4D6B-A0C9-B9A529F59DF9}" destId="{7A82986D-3641-4EBE-9C19-A863935A9014}" srcOrd="1" destOrd="0" presId="urn:microsoft.com/office/officeart/2011/layout/TabList"/>
    <dgm:cxn modelId="{7F8E416E-1B9E-4D7F-BE8E-EBEFAAC33101}" type="presParOf" srcId="{1129C9C4-E774-4D6B-A0C9-B9A529F59DF9}" destId="{ADCBFB30-E940-43E9-9EC0-0413FB7AC533}" srcOrd="2" destOrd="0" presId="urn:microsoft.com/office/officeart/2011/layout/TabList"/>
    <dgm:cxn modelId="{0DFC421E-08EE-4361-AFBA-5AE27FD32D79}" type="presParOf" srcId="{27683C96-084A-4BD1-85D8-EEA94D378C25}" destId="{B34F8DD7-DE9E-48B4-9907-803F72CB574D}" srcOrd="1" destOrd="0" presId="urn:microsoft.com/office/officeart/2011/layout/TabList"/>
    <dgm:cxn modelId="{4B1C3BA3-9655-4F50-9AFE-153D433C75F6}" type="presParOf" srcId="{27683C96-084A-4BD1-85D8-EEA94D378C25}" destId="{9F52DEC7-7C9E-4E28-8D6B-4497D010B513}" srcOrd="2" destOrd="0" presId="urn:microsoft.com/office/officeart/2011/layout/TabList"/>
    <dgm:cxn modelId="{F8254FDE-23A7-4EE3-B2CD-A68F9FEA5764}" type="presParOf" srcId="{27683C96-084A-4BD1-85D8-EEA94D378C25}" destId="{F41C28CF-83C6-4580-BC7B-ACB74B30D664}" srcOrd="3" destOrd="0" presId="urn:microsoft.com/office/officeart/2011/layout/TabList"/>
    <dgm:cxn modelId="{EBBB58A2-8EAF-413B-B44F-64C620E28B61}" type="presParOf" srcId="{F41C28CF-83C6-4580-BC7B-ACB74B30D664}" destId="{80C40FBB-C764-4D4A-8681-46DB6580FEED}" srcOrd="0" destOrd="0" presId="urn:microsoft.com/office/officeart/2011/layout/TabList"/>
    <dgm:cxn modelId="{16E2E56F-AA64-4D5C-B0F7-ACB7165254C1}" type="presParOf" srcId="{F41C28CF-83C6-4580-BC7B-ACB74B30D664}" destId="{4241D491-38D7-4719-9EDA-7D843F8B9BE8}" srcOrd="1" destOrd="0" presId="urn:microsoft.com/office/officeart/2011/layout/TabList"/>
    <dgm:cxn modelId="{1378557F-F213-4780-9CC0-BEA7B3C45048}" type="presParOf" srcId="{F41C28CF-83C6-4580-BC7B-ACB74B30D664}" destId="{B270407A-7739-4B4A-A008-914BB0B091CB}" srcOrd="2" destOrd="0" presId="urn:microsoft.com/office/officeart/2011/layout/TabList"/>
    <dgm:cxn modelId="{9A7DECC1-50C1-47DF-8E36-21527275072E}" type="presParOf" srcId="{27683C96-084A-4BD1-85D8-EEA94D378C25}" destId="{9842D752-23BC-4372-98FB-EB666CF4F24C}" srcOrd="4" destOrd="0" presId="urn:microsoft.com/office/officeart/2011/layout/TabList"/>
    <dgm:cxn modelId="{26652C8D-B5BB-4A72-B67D-6543B8CFEB9E}" type="presParOf" srcId="{27683C96-084A-4BD1-85D8-EEA94D378C25}" destId="{E88B2D34-87E9-4456-AB91-2418FF2C8F16}" srcOrd="5" destOrd="0" presId="urn:microsoft.com/office/officeart/2011/layout/TabList"/>
    <dgm:cxn modelId="{B26CF084-4652-48EE-A03A-A1F582D6EC4C}" type="presParOf" srcId="{27683C96-084A-4BD1-85D8-EEA94D378C25}" destId="{CD11E23F-4CE7-439F-86FA-5EB8A56BFCF1}" srcOrd="6" destOrd="0" presId="urn:microsoft.com/office/officeart/2011/layout/TabList"/>
    <dgm:cxn modelId="{24FEF87E-242E-4A85-970F-A983063A19CA}" type="presParOf" srcId="{CD11E23F-4CE7-439F-86FA-5EB8A56BFCF1}" destId="{B94D70FC-3553-4910-B67C-0462CE47E59A}" srcOrd="0" destOrd="0" presId="urn:microsoft.com/office/officeart/2011/layout/TabList"/>
    <dgm:cxn modelId="{E0E4074A-B8E5-49FA-9B56-4C3BD475CA16}" type="presParOf" srcId="{CD11E23F-4CE7-439F-86FA-5EB8A56BFCF1}" destId="{7BE0F2F3-47D3-4356-9F24-F1EA2B13374F}" srcOrd="1" destOrd="0" presId="urn:microsoft.com/office/officeart/2011/layout/TabList"/>
    <dgm:cxn modelId="{47C4DE95-CFFD-4CAB-B282-FE130F0E50C9}" type="presParOf" srcId="{CD11E23F-4CE7-439F-86FA-5EB8A56BFCF1}" destId="{5310FEC9-5797-482F-A86E-EE4A0A1BE803}" srcOrd="2" destOrd="0" presId="urn:microsoft.com/office/officeart/2011/layout/TabList"/>
    <dgm:cxn modelId="{BCD03C1D-0CEE-4C0B-9537-A14BF692BD4B}" type="presParOf" srcId="{27683C96-084A-4BD1-85D8-EEA94D378C25}" destId="{21AB5E4C-32E0-409F-B455-6D1E19D05113}" srcOrd="7" destOrd="0" presId="urn:microsoft.com/office/officeart/2011/layout/TabList"/>
    <dgm:cxn modelId="{1670AB65-580A-4893-88E7-D8B4F182DE52}" type="presParOf" srcId="{27683C96-084A-4BD1-85D8-EEA94D378C25}" destId="{A498BFE5-7418-4702-93E9-CB5A64BE3497}" srcOrd="8" destOrd="0" presId="urn:microsoft.com/office/officeart/2011/layout/TabList"/>
    <dgm:cxn modelId="{9410E7F3-EDC8-4423-B210-78E8EE7151E2}" type="presParOf" srcId="{27683C96-084A-4BD1-85D8-EEA94D378C25}" destId="{C0521CFD-0484-48BD-8BA5-2916C0A780B9}" srcOrd="9" destOrd="0" presId="urn:microsoft.com/office/officeart/2011/layout/TabList"/>
    <dgm:cxn modelId="{446B8D90-0729-4597-BC68-EA72742A9C0F}" type="presParOf" srcId="{C0521CFD-0484-48BD-8BA5-2916C0A780B9}" destId="{AC1A5ED5-DAF4-444C-8A4B-DCCA241FAA91}" srcOrd="0" destOrd="0" presId="urn:microsoft.com/office/officeart/2011/layout/TabList"/>
    <dgm:cxn modelId="{F2D16F00-E314-469A-9B66-7415DE5BF9C0}" type="presParOf" srcId="{C0521CFD-0484-48BD-8BA5-2916C0A780B9}" destId="{2927BD95-99E5-4751-B8BB-A29406E79B6C}" srcOrd="1" destOrd="0" presId="urn:microsoft.com/office/officeart/2011/layout/TabList"/>
    <dgm:cxn modelId="{CB8A88E3-AD91-4093-9374-51D508F5C6C6}" type="presParOf" srcId="{C0521CFD-0484-48BD-8BA5-2916C0A780B9}" destId="{39ABA9F5-8CE8-4205-9AA4-0983777BCD84}" srcOrd="2" destOrd="0" presId="urn:microsoft.com/office/officeart/2011/layout/TabList"/>
    <dgm:cxn modelId="{7E1595F4-0FC9-4D0F-BF6A-70D3D694A61A}" type="presParOf" srcId="{27683C96-084A-4BD1-85D8-EEA94D378C25}" destId="{EC82B3FB-E227-4D84-B624-429672774E50}" srcOrd="10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ABA9F5-8CE8-4205-9AA4-0983777BCD84}">
      <dsp:nvSpPr>
        <dsp:cNvPr id="0" name=""/>
        <dsp:cNvSpPr/>
      </dsp:nvSpPr>
      <dsp:spPr>
        <a:xfrm>
          <a:off x="0" y="4612922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0FEC9-5797-482F-A86E-EE4A0A1BE803}">
      <dsp:nvSpPr>
        <dsp:cNvPr id="0" name=""/>
        <dsp:cNvSpPr/>
      </dsp:nvSpPr>
      <dsp:spPr>
        <a:xfrm>
          <a:off x="0" y="3207937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70407A-7739-4B4A-A008-914BB0B091CB}">
      <dsp:nvSpPr>
        <dsp:cNvPr id="0" name=""/>
        <dsp:cNvSpPr/>
      </dsp:nvSpPr>
      <dsp:spPr>
        <a:xfrm>
          <a:off x="0" y="1830272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CBFB30-E940-43E9-9EC0-0413FB7AC533}">
      <dsp:nvSpPr>
        <dsp:cNvPr id="0" name=""/>
        <dsp:cNvSpPr/>
      </dsp:nvSpPr>
      <dsp:spPr>
        <a:xfrm>
          <a:off x="0" y="452607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A1E8ED-A8A7-4313-BCD0-A225F7250F6C}">
      <dsp:nvSpPr>
        <dsp:cNvPr id="0" name=""/>
        <dsp:cNvSpPr/>
      </dsp:nvSpPr>
      <dsp:spPr>
        <a:xfrm>
          <a:off x="2453034" y="958"/>
          <a:ext cx="6981714" cy="451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Are the data/inputs appropriate/reliable?</a:t>
          </a:r>
        </a:p>
      </dsp:txBody>
      <dsp:txXfrm>
        <a:off x="2453034" y="958"/>
        <a:ext cx="6981714" cy="451649"/>
      </dsp:txXfrm>
    </dsp:sp>
    <dsp:sp modelId="{7A82986D-3641-4EBE-9C19-A863935A9014}">
      <dsp:nvSpPr>
        <dsp:cNvPr id="0" name=""/>
        <dsp:cNvSpPr/>
      </dsp:nvSpPr>
      <dsp:spPr>
        <a:xfrm>
          <a:off x="0" y="958"/>
          <a:ext cx="2453034" cy="451649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Data</a:t>
          </a:r>
        </a:p>
      </dsp:txBody>
      <dsp:txXfrm>
        <a:off x="22052" y="23010"/>
        <a:ext cx="2408930" cy="429597"/>
      </dsp:txXfrm>
    </dsp:sp>
    <dsp:sp modelId="{B34F8DD7-DE9E-48B4-9907-803F72CB574D}">
      <dsp:nvSpPr>
        <dsp:cNvPr id="0" name=""/>
        <dsp:cNvSpPr/>
      </dsp:nvSpPr>
      <dsp:spPr>
        <a:xfrm>
          <a:off x="0" y="452607"/>
          <a:ext cx="9434749" cy="903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Are the data sources appropriate/reliable/up-to-date?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Are the model inputs reliable?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Do the feature engineering steps make sense?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Are there any protected variables in the feature set?  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000" kern="1200" dirty="0"/>
        </a:p>
      </dsp:txBody>
      <dsp:txXfrm>
        <a:off x="0" y="452607"/>
        <a:ext cx="9434749" cy="903433"/>
      </dsp:txXfrm>
    </dsp:sp>
    <dsp:sp modelId="{80C40FBB-C764-4D4A-8681-46DB6580FEED}">
      <dsp:nvSpPr>
        <dsp:cNvPr id="0" name=""/>
        <dsp:cNvSpPr/>
      </dsp:nvSpPr>
      <dsp:spPr>
        <a:xfrm>
          <a:off x="2453034" y="1378623"/>
          <a:ext cx="6981714" cy="451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Is the model performance acceptable/reliable?</a:t>
          </a:r>
        </a:p>
      </dsp:txBody>
      <dsp:txXfrm>
        <a:off x="2453034" y="1378623"/>
        <a:ext cx="6981714" cy="451649"/>
      </dsp:txXfrm>
    </dsp:sp>
    <dsp:sp modelId="{4241D491-38D7-4719-9EDA-7D843F8B9BE8}">
      <dsp:nvSpPr>
        <dsp:cNvPr id="0" name=""/>
        <dsp:cNvSpPr/>
      </dsp:nvSpPr>
      <dsp:spPr>
        <a:xfrm>
          <a:off x="0" y="1378623"/>
          <a:ext cx="2453034" cy="451649"/>
        </a:xfrm>
        <a:prstGeom prst="round2SameRect">
          <a:avLst>
            <a:gd name="adj1" fmla="val 16670"/>
            <a:gd name="adj2" fmla="val 0"/>
          </a:avLst>
        </a:prstGeom>
        <a:solidFill>
          <a:schemeClr val="accent2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Model Performance</a:t>
          </a:r>
        </a:p>
      </dsp:txBody>
      <dsp:txXfrm>
        <a:off x="22052" y="1400675"/>
        <a:ext cx="2408930" cy="429597"/>
      </dsp:txXfrm>
    </dsp:sp>
    <dsp:sp modelId="{9842D752-23BC-4372-98FB-EB666CF4F24C}">
      <dsp:nvSpPr>
        <dsp:cNvPr id="0" name=""/>
        <dsp:cNvSpPr/>
      </dsp:nvSpPr>
      <dsp:spPr>
        <a:xfrm>
          <a:off x="0" y="1830272"/>
          <a:ext cx="9434749" cy="903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Model performance on different segments of data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Model benchmarking: How the model performs compared to different benchmarks?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How the model performance changes over-time?</a:t>
          </a:r>
        </a:p>
      </dsp:txBody>
      <dsp:txXfrm>
        <a:off x="0" y="1830272"/>
        <a:ext cx="9434749" cy="903433"/>
      </dsp:txXfrm>
    </dsp:sp>
    <dsp:sp modelId="{B94D70FC-3553-4910-B67C-0462CE47E59A}">
      <dsp:nvSpPr>
        <dsp:cNvPr id="0" name=""/>
        <dsp:cNvSpPr/>
      </dsp:nvSpPr>
      <dsp:spPr>
        <a:xfrm>
          <a:off x="2453034" y="2756288"/>
          <a:ext cx="6981714" cy="451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How can we explain/interpret the model behavior </a:t>
          </a:r>
        </a:p>
      </dsp:txBody>
      <dsp:txXfrm>
        <a:off x="2453034" y="2756288"/>
        <a:ext cx="6981714" cy="451649"/>
      </dsp:txXfrm>
    </dsp:sp>
    <dsp:sp modelId="{7BE0F2F3-47D3-4356-9F24-F1EA2B13374F}">
      <dsp:nvSpPr>
        <dsp:cNvPr id="0" name=""/>
        <dsp:cNvSpPr/>
      </dsp:nvSpPr>
      <dsp:spPr>
        <a:xfrm>
          <a:off x="0" y="2756288"/>
          <a:ext cx="2453034" cy="451649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Explain-ability</a:t>
          </a:r>
        </a:p>
      </dsp:txBody>
      <dsp:txXfrm>
        <a:off x="22052" y="2778340"/>
        <a:ext cx="2408930" cy="429597"/>
      </dsp:txXfrm>
    </dsp:sp>
    <dsp:sp modelId="{21AB5E4C-32E0-409F-B455-6D1E19D05113}">
      <dsp:nvSpPr>
        <dsp:cNvPr id="0" name=""/>
        <dsp:cNvSpPr/>
      </dsp:nvSpPr>
      <dsp:spPr>
        <a:xfrm>
          <a:off x="0" y="3207937"/>
          <a:ext cx="9434749" cy="93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How the model makes its decisions?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What is the relation of the model output to each of the input features?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How sensitive is the model to each of the input features?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100" kern="1200" dirty="0"/>
        </a:p>
      </dsp:txBody>
      <dsp:txXfrm>
        <a:off x="0" y="3207937"/>
        <a:ext cx="9434749" cy="930753"/>
      </dsp:txXfrm>
    </dsp:sp>
    <dsp:sp modelId="{AC1A5ED5-DAF4-444C-8A4B-DCCA241FAA91}">
      <dsp:nvSpPr>
        <dsp:cNvPr id="0" name=""/>
        <dsp:cNvSpPr/>
      </dsp:nvSpPr>
      <dsp:spPr>
        <a:xfrm>
          <a:off x="2453034" y="4161273"/>
          <a:ext cx="6981714" cy="451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Is the model fair to different groups in the data?</a:t>
          </a:r>
        </a:p>
      </dsp:txBody>
      <dsp:txXfrm>
        <a:off x="2453034" y="4161273"/>
        <a:ext cx="6981714" cy="451649"/>
      </dsp:txXfrm>
    </dsp:sp>
    <dsp:sp modelId="{2927BD95-99E5-4751-B8BB-A29406E79B6C}">
      <dsp:nvSpPr>
        <dsp:cNvPr id="0" name=""/>
        <dsp:cNvSpPr/>
      </dsp:nvSpPr>
      <dsp:spPr>
        <a:xfrm>
          <a:off x="0" y="4161273"/>
          <a:ext cx="2453034" cy="451649"/>
        </a:xfrm>
        <a:prstGeom prst="round2SameRect">
          <a:avLst>
            <a:gd name="adj1" fmla="val 16670"/>
            <a:gd name="adj2" fmla="val 0"/>
          </a:avLst>
        </a:prstGeom>
        <a:solidFill>
          <a:schemeClr val="accent4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Model Fairness</a:t>
          </a:r>
        </a:p>
      </dsp:txBody>
      <dsp:txXfrm>
        <a:off x="22052" y="4183325"/>
        <a:ext cx="2408930" cy="429597"/>
      </dsp:txXfrm>
    </dsp:sp>
    <dsp:sp modelId="{EC82B3FB-E227-4D84-B624-429672774E50}">
      <dsp:nvSpPr>
        <dsp:cNvPr id="0" name=""/>
        <dsp:cNvSpPr/>
      </dsp:nvSpPr>
      <dsp:spPr>
        <a:xfrm>
          <a:off x="0" y="4612922"/>
          <a:ext cx="9434749" cy="903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Is the model treating different sub-populations of the data similarly?</a:t>
          </a:r>
        </a:p>
      </dsp:txBody>
      <dsp:txXfrm>
        <a:off x="0" y="4612922"/>
        <a:ext cx="9434749" cy="903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ABA9F5-8CE8-4205-9AA4-0983777BCD84}">
      <dsp:nvSpPr>
        <dsp:cNvPr id="0" name=""/>
        <dsp:cNvSpPr/>
      </dsp:nvSpPr>
      <dsp:spPr>
        <a:xfrm>
          <a:off x="0" y="4707246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0FEC9-5797-482F-A86E-EE4A0A1BE803}">
      <dsp:nvSpPr>
        <dsp:cNvPr id="0" name=""/>
        <dsp:cNvSpPr/>
      </dsp:nvSpPr>
      <dsp:spPr>
        <a:xfrm>
          <a:off x="0" y="3273532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70407A-7739-4B4A-A008-914BB0B091CB}">
      <dsp:nvSpPr>
        <dsp:cNvPr id="0" name=""/>
        <dsp:cNvSpPr/>
      </dsp:nvSpPr>
      <dsp:spPr>
        <a:xfrm>
          <a:off x="0" y="1867697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CBFB30-E940-43E9-9EC0-0413FB7AC533}">
      <dsp:nvSpPr>
        <dsp:cNvPr id="0" name=""/>
        <dsp:cNvSpPr/>
      </dsp:nvSpPr>
      <dsp:spPr>
        <a:xfrm>
          <a:off x="0" y="461862"/>
          <a:ext cx="9434749" cy="0"/>
        </a:xfrm>
        <a:prstGeom prst="line">
          <a:avLst/>
        </a:prstGeom>
        <a:noFill/>
        <a:ln w="12700" cap="sq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A1E8ED-A8A7-4313-BCD0-A225F7250F6C}">
      <dsp:nvSpPr>
        <dsp:cNvPr id="0" name=""/>
        <dsp:cNvSpPr/>
      </dsp:nvSpPr>
      <dsp:spPr>
        <a:xfrm>
          <a:off x="2453034" y="978"/>
          <a:ext cx="6981714" cy="46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Are the data/inputs appropriate/reliable?</a:t>
          </a:r>
        </a:p>
      </dsp:txBody>
      <dsp:txXfrm>
        <a:off x="2453034" y="978"/>
        <a:ext cx="6981714" cy="460884"/>
      </dsp:txXfrm>
    </dsp:sp>
    <dsp:sp modelId="{7A82986D-3641-4EBE-9C19-A863935A9014}">
      <dsp:nvSpPr>
        <dsp:cNvPr id="0" name=""/>
        <dsp:cNvSpPr/>
      </dsp:nvSpPr>
      <dsp:spPr>
        <a:xfrm>
          <a:off x="0" y="978"/>
          <a:ext cx="2453034" cy="460884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Data</a:t>
          </a:r>
        </a:p>
      </dsp:txBody>
      <dsp:txXfrm>
        <a:off x="22503" y="23481"/>
        <a:ext cx="2408028" cy="438381"/>
      </dsp:txXfrm>
    </dsp:sp>
    <dsp:sp modelId="{B34F8DD7-DE9E-48B4-9907-803F72CB574D}">
      <dsp:nvSpPr>
        <dsp:cNvPr id="0" name=""/>
        <dsp:cNvSpPr/>
      </dsp:nvSpPr>
      <dsp:spPr>
        <a:xfrm>
          <a:off x="0" y="461862"/>
          <a:ext cx="9434749" cy="921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Histograms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Outlier Detection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Analysis of Missing Values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VIFs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000" kern="1200" dirty="0"/>
        </a:p>
      </dsp:txBody>
      <dsp:txXfrm>
        <a:off x="0" y="461862"/>
        <a:ext cx="9434749" cy="921906"/>
      </dsp:txXfrm>
    </dsp:sp>
    <dsp:sp modelId="{80C40FBB-C764-4D4A-8681-46DB6580FEED}">
      <dsp:nvSpPr>
        <dsp:cNvPr id="0" name=""/>
        <dsp:cNvSpPr/>
      </dsp:nvSpPr>
      <dsp:spPr>
        <a:xfrm>
          <a:off x="2453034" y="1406813"/>
          <a:ext cx="6981714" cy="46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Is the model performance acceptable/reliable?</a:t>
          </a:r>
        </a:p>
      </dsp:txBody>
      <dsp:txXfrm>
        <a:off x="2453034" y="1406813"/>
        <a:ext cx="6981714" cy="460884"/>
      </dsp:txXfrm>
    </dsp:sp>
    <dsp:sp modelId="{4241D491-38D7-4719-9EDA-7D843F8B9BE8}">
      <dsp:nvSpPr>
        <dsp:cNvPr id="0" name=""/>
        <dsp:cNvSpPr/>
      </dsp:nvSpPr>
      <dsp:spPr>
        <a:xfrm>
          <a:off x="0" y="1406813"/>
          <a:ext cx="2453034" cy="460884"/>
        </a:xfrm>
        <a:prstGeom prst="round2SameRect">
          <a:avLst>
            <a:gd name="adj1" fmla="val 16670"/>
            <a:gd name="adj2" fmla="val 0"/>
          </a:avLst>
        </a:prstGeom>
        <a:solidFill>
          <a:schemeClr val="accent2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Model Performance</a:t>
          </a:r>
        </a:p>
      </dsp:txBody>
      <dsp:txXfrm>
        <a:off x="22503" y="1429316"/>
        <a:ext cx="2408028" cy="438381"/>
      </dsp:txXfrm>
    </dsp:sp>
    <dsp:sp modelId="{9842D752-23BC-4372-98FB-EB666CF4F24C}">
      <dsp:nvSpPr>
        <dsp:cNvPr id="0" name=""/>
        <dsp:cNvSpPr/>
      </dsp:nvSpPr>
      <dsp:spPr>
        <a:xfrm>
          <a:off x="0" y="1867697"/>
          <a:ext cx="9434749" cy="921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AUC, KS, ROC, Gain, </a:t>
          </a:r>
          <a:r>
            <a:rPr lang="en-US" sz="1200" kern="1200" dirty="0" smtClean="0"/>
            <a:t>Lift (Binary outcome)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Model vs. benchmarks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Performance overtime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Performance on different segments of data</a:t>
          </a:r>
        </a:p>
      </dsp:txBody>
      <dsp:txXfrm>
        <a:off x="0" y="1867697"/>
        <a:ext cx="9434749" cy="921906"/>
      </dsp:txXfrm>
    </dsp:sp>
    <dsp:sp modelId="{B94D70FC-3553-4910-B67C-0462CE47E59A}">
      <dsp:nvSpPr>
        <dsp:cNvPr id="0" name=""/>
        <dsp:cNvSpPr/>
      </dsp:nvSpPr>
      <dsp:spPr>
        <a:xfrm>
          <a:off x="2453034" y="2812648"/>
          <a:ext cx="6981714" cy="46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How can we explain/interpret the model behavior </a:t>
          </a:r>
        </a:p>
      </dsp:txBody>
      <dsp:txXfrm>
        <a:off x="2453034" y="2812648"/>
        <a:ext cx="6981714" cy="460884"/>
      </dsp:txXfrm>
    </dsp:sp>
    <dsp:sp modelId="{7BE0F2F3-47D3-4356-9F24-F1EA2B13374F}">
      <dsp:nvSpPr>
        <dsp:cNvPr id="0" name=""/>
        <dsp:cNvSpPr/>
      </dsp:nvSpPr>
      <dsp:spPr>
        <a:xfrm>
          <a:off x="0" y="2812648"/>
          <a:ext cx="2453034" cy="460884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Explain-ability</a:t>
          </a:r>
        </a:p>
      </dsp:txBody>
      <dsp:txXfrm>
        <a:off x="22503" y="2835151"/>
        <a:ext cx="2408028" cy="438381"/>
      </dsp:txXfrm>
    </dsp:sp>
    <dsp:sp modelId="{21AB5E4C-32E0-409F-B455-6D1E19D05113}">
      <dsp:nvSpPr>
        <dsp:cNvPr id="0" name=""/>
        <dsp:cNvSpPr/>
      </dsp:nvSpPr>
      <dsp:spPr>
        <a:xfrm>
          <a:off x="0" y="3273532"/>
          <a:ext cx="9434749" cy="9497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Partial Dependence Plots (PDPs)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SHAP, LIME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Perturbation-based sensitivity analysis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100" kern="1200" dirty="0"/>
        </a:p>
      </dsp:txBody>
      <dsp:txXfrm>
        <a:off x="0" y="3273532"/>
        <a:ext cx="9434749" cy="949785"/>
      </dsp:txXfrm>
    </dsp:sp>
    <dsp:sp modelId="{AC1A5ED5-DAF4-444C-8A4B-DCCA241FAA91}">
      <dsp:nvSpPr>
        <dsp:cNvPr id="0" name=""/>
        <dsp:cNvSpPr/>
      </dsp:nvSpPr>
      <dsp:spPr>
        <a:xfrm>
          <a:off x="2453034" y="4246362"/>
          <a:ext cx="6981714" cy="46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Is the model fair to different groups in the data?</a:t>
          </a:r>
        </a:p>
      </dsp:txBody>
      <dsp:txXfrm>
        <a:off x="2453034" y="4246362"/>
        <a:ext cx="6981714" cy="460884"/>
      </dsp:txXfrm>
    </dsp:sp>
    <dsp:sp modelId="{2927BD95-99E5-4751-B8BB-A29406E79B6C}">
      <dsp:nvSpPr>
        <dsp:cNvPr id="0" name=""/>
        <dsp:cNvSpPr/>
      </dsp:nvSpPr>
      <dsp:spPr>
        <a:xfrm>
          <a:off x="0" y="4246362"/>
          <a:ext cx="2453034" cy="460884"/>
        </a:xfrm>
        <a:prstGeom prst="round2SameRect">
          <a:avLst>
            <a:gd name="adj1" fmla="val 16670"/>
            <a:gd name="adj2" fmla="val 0"/>
          </a:avLst>
        </a:prstGeom>
        <a:solidFill>
          <a:schemeClr val="accent4"/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Model Fairness</a:t>
          </a:r>
        </a:p>
      </dsp:txBody>
      <dsp:txXfrm>
        <a:off x="22503" y="4268865"/>
        <a:ext cx="2408028" cy="438381"/>
      </dsp:txXfrm>
    </dsp:sp>
    <dsp:sp modelId="{EC82B3FB-E227-4D84-B624-429672774E50}">
      <dsp:nvSpPr>
        <dsp:cNvPr id="0" name=""/>
        <dsp:cNvSpPr/>
      </dsp:nvSpPr>
      <dsp:spPr>
        <a:xfrm>
          <a:off x="0" y="4707246"/>
          <a:ext cx="9434749" cy="921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Model Performance on different segments of the population</a:t>
          </a:r>
        </a:p>
      </dsp:txBody>
      <dsp:txXfrm>
        <a:off x="0" y="4707246"/>
        <a:ext cx="9434749" cy="9219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0E776E-58AC-EA47-948C-28ACB05C00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183DC-5BD7-FB40-BCC8-4D283B2BA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2BB04F4-C842-4944-BB52-25F717F249E0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6CC68A-51A6-A942-94B5-D9C64A8DAA0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E6CB8E-A16E-3C45-8DCF-0C93D26340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044EF68-7CC1-1340-B300-DF14A44D0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13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7CC35CE-8C34-6944-B9CA-59AB7C150D91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38FE8C6-40C5-3A47-B40B-BF6D66835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72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Wells Fargo Sans" panose="020B0503020203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4574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9146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3718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829050" indent="-171450" algn="l" defTabSz="914400" rtl="0" eaLnBrk="1" latinLnBrk="0" hangingPunct="1">
      <a:buFont typeface="Wells Fargo Sans" panose="020B0503020203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18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92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96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47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79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15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85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48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61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42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35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FE8C6-40C5-3A47-B40B-BF6D66835AA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290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ells Fargo" descr="Wells Fargo">
            <a:extLst>
              <a:ext uri="{FF2B5EF4-FFF2-40B4-BE49-F238E27FC236}">
                <a16:creationId xmlns:a16="http://schemas.microsoft.com/office/drawing/2014/main" id="{967B39BB-CE83-594E-A5D5-2233EAE080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57200"/>
            <a:ext cx="1033271" cy="1033271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971800"/>
            <a:ext cx="8321040" cy="1554459"/>
          </a:xfrm>
        </p:spPr>
        <p:txBody>
          <a:bodyPr anchor="t" anchorCtr="0"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three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 userDrawn="1"/>
        </p:nvCxnSpPr>
        <p:spPr bwMode="hidden">
          <a:xfrm>
            <a:off x="457200" y="4709160"/>
            <a:ext cx="1719072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0" y="4937759"/>
            <a:ext cx="5943600" cy="9180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40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/>
            </a:pPr>
            <a:r>
              <a:rPr lang="en-US" dirty="0"/>
              <a:t>[Month XX, 20XX]</a:t>
            </a:r>
            <a:br>
              <a:rPr lang="en-US" dirty="0"/>
            </a:br>
            <a:r>
              <a:rPr lang="en-US" dirty="0"/>
              <a:t>[Presenter information]</a:t>
            </a:r>
            <a:br>
              <a:rPr lang="en-US" dirty="0"/>
            </a:br>
            <a:r>
              <a:rPr lang="en-US" dirty="0"/>
              <a:t>[Presenter information optional line 2]</a:t>
            </a:r>
            <a:br>
              <a:rPr lang="en-US" dirty="0"/>
            </a:br>
            <a:r>
              <a:rPr lang="en-US" dirty="0"/>
              <a:t>[Presenter information optional line 3]</a:t>
            </a:r>
          </a:p>
        </p:txBody>
      </p:sp>
      <p:sp>
        <p:nvSpPr>
          <p:cNvPr id="9" name="Legal">
            <a:extLst>
              <a:ext uri="{FF2B5EF4-FFF2-40B4-BE49-F238E27FC236}">
                <a16:creationId xmlns:a16="http://schemas.microsoft.com/office/drawing/2014/main" id="{08FCB257-EBF9-DA49-A133-B2BC6A7440CB}"/>
              </a:ext>
            </a:extLst>
          </p:cNvPr>
          <p:cNvSpPr txBox="1"/>
          <p:nvPr userDrawn="1"/>
        </p:nvSpPr>
        <p:spPr>
          <a:xfrm>
            <a:off x="457200" y="6172200"/>
            <a:ext cx="5413248" cy="4572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sz="800" dirty="0"/>
              <a:t>© 2022 Wells Fargo Bank, N.A. All rights reserved. Internal use.</a:t>
            </a:r>
          </a:p>
        </p:txBody>
      </p:sp>
    </p:spTree>
    <p:extLst>
      <p:ext uri="{BB962C8B-B14F-4D97-AF65-F5344CB8AC3E}">
        <p14:creationId xmlns:p14="http://schemas.microsoft.com/office/powerpoint/2010/main" val="83114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7366001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77224" y="1600200"/>
            <a:ext cx="3457575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34BDA51D-739A-6147-AE33-B80AD50465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74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0E22618-D046-4A43-A145-B5CC229DC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5" name="Chart Placeholder 1">
            <a:extLst>
              <a:ext uri="{FF2B5EF4-FFF2-40B4-BE49-F238E27FC236}">
                <a16:creationId xmlns:a16="http://schemas.microsoft.com/office/drawing/2014/main" id="{1739FB7C-9269-7342-8648-01158E245B2B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57200" y="16002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A9A5DDBF-F036-D247-8214-85BE84E1C4F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367213" y="16002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E53449-679B-CC46-BF8F-F1C105ECD917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277225" y="16002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Chart Placeholder 4">
            <a:extLst>
              <a:ext uri="{FF2B5EF4-FFF2-40B4-BE49-F238E27FC236}">
                <a16:creationId xmlns:a16="http://schemas.microsoft.com/office/drawing/2014/main" id="{964DD178-5836-D24D-9CF5-2E0FDE4934E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57200" y="41148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5">
            <a:extLst>
              <a:ext uri="{FF2B5EF4-FFF2-40B4-BE49-F238E27FC236}">
                <a16:creationId xmlns:a16="http://schemas.microsoft.com/office/drawing/2014/main" id="{CB0AE243-8D47-2941-B6AB-7A7BFCBEE1B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367213" y="41148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C99EE39F-D270-8347-9E90-33ACBAEA0719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8277225" y="4114800"/>
            <a:ext cx="345440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99DBD1E6-5A74-274B-8433-97A77208C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0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57200"/>
            <a:ext cx="7366000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1200"/>
              </a:spcBef>
              <a:buNone/>
              <a:defRPr sz="1400">
                <a:solidFill>
                  <a:schemeClr val="tx1"/>
                </a:solidFill>
              </a:defRPr>
            </a:lvl2pPr>
            <a:lvl3pPr marL="228600" indent="-228600">
              <a:spcBef>
                <a:spcPts val="1200"/>
              </a:spcBef>
              <a:buFont typeface="Wells Fargo Sans" panose="020B0503020203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 marL="457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4pPr>
            <a:lvl5pPr marL="6858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5pPr>
            <a:lvl6pPr marL="9144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6pPr>
            <a:lvl7pPr marL="11430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7pPr>
            <a:lvl8pPr marL="13716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8pPr>
            <a:lvl9pPr marL="1600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7EF2A7E-ED94-E540-9CF4-B56F980A38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9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57200"/>
            <a:ext cx="7366000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1200"/>
              </a:spcBef>
              <a:buNone/>
              <a:defRPr sz="1400">
                <a:solidFill>
                  <a:schemeClr val="tx1"/>
                </a:solidFill>
              </a:defRPr>
            </a:lvl2pPr>
            <a:lvl3pPr marL="228600" indent="-228600">
              <a:spcBef>
                <a:spcPts val="1200"/>
              </a:spcBef>
              <a:buFont typeface="Wells Fargo Sans" panose="020B0503020203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 marL="457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4pPr>
            <a:lvl5pPr marL="6858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5pPr>
            <a:lvl6pPr marL="9144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6pPr>
            <a:lvl7pPr marL="11430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7pPr>
            <a:lvl8pPr marL="13716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8pPr>
            <a:lvl9pPr marL="1600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E969CF6-897C-2A47-AFD1-3CED01FF01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707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igh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57200"/>
            <a:ext cx="7366000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1200"/>
              </a:spcBef>
              <a:buNone/>
              <a:defRPr sz="1400">
                <a:solidFill>
                  <a:schemeClr val="tx1"/>
                </a:solidFill>
              </a:defRPr>
            </a:lvl2pPr>
            <a:lvl3pPr marL="228600" indent="-228600">
              <a:spcBef>
                <a:spcPts val="1200"/>
              </a:spcBef>
              <a:buFont typeface="Wells Fargo Sans" panose="020B0503020203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 marL="457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4pPr>
            <a:lvl5pPr marL="6858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5pPr>
            <a:lvl6pPr marL="9144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6pPr>
            <a:lvl7pPr marL="11430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7pPr>
            <a:lvl8pPr marL="13716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8pPr>
            <a:lvl9pPr marL="1600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A37D924-28E5-5843-9BA3-6C88EE563D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2900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57200"/>
            <a:ext cx="7366000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1200"/>
              </a:spcBef>
              <a:buNone/>
              <a:defRPr sz="1400">
                <a:solidFill>
                  <a:schemeClr val="tx1"/>
                </a:solidFill>
              </a:defRPr>
            </a:lvl2pPr>
            <a:lvl3pPr marL="228600" indent="-228600">
              <a:spcBef>
                <a:spcPts val="1200"/>
              </a:spcBef>
              <a:buFont typeface="Wells Fargo Sans" panose="020B0503020203020204" pitchFamily="34" charset="0"/>
              <a:buChar char="•"/>
              <a:defRPr sz="1400">
                <a:solidFill>
                  <a:schemeClr val="tx1"/>
                </a:solidFill>
              </a:defRPr>
            </a:lvl3pPr>
            <a:lvl4pPr marL="457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4pPr>
            <a:lvl5pPr marL="6858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5pPr>
            <a:lvl6pPr marL="9144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6pPr>
            <a:lvl7pPr marL="11430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7pPr>
            <a:lvl8pPr marL="13716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8pPr>
            <a:lvl9pPr marL="1600200" indent="-228600">
              <a:spcBef>
                <a:spcPts val="300"/>
              </a:spcBef>
              <a:buFont typeface="Wells Fargo Sans" panose="020B0503020203020204" pitchFamily="34" charset="0"/>
              <a:buChar char="–"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6A6D6C7-DEED-604E-9F87-29E1838E5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27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7366001" cy="914400"/>
          </a:xfrm>
        </p:spPr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3E076051-AE4B-CF44-AB12-A6CC31DC24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1" y="1600200"/>
            <a:ext cx="73660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7225" y="5862"/>
            <a:ext cx="3914775" cy="685800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7042F1D1-52E8-5643-866B-0EB322CE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4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199" y="1600200"/>
            <a:ext cx="9550401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 marL="0" indent="0">
              <a:spcBef>
                <a:spcPts val="0"/>
              </a:spcBef>
              <a:buNone/>
              <a:defRPr sz="1200"/>
            </a:lvl2pPr>
            <a:lvl3pPr marL="0" indent="0">
              <a:spcBef>
                <a:spcPts val="0"/>
              </a:spcBef>
              <a:buNone/>
              <a:defRPr sz="1200"/>
            </a:lvl3pPr>
            <a:lvl4pPr marL="0" indent="0">
              <a:spcBef>
                <a:spcPts val="0"/>
              </a:spcBef>
              <a:buNone/>
              <a:defRPr sz="1200"/>
            </a:lvl4pPr>
            <a:lvl5pPr marL="0" indent="0">
              <a:spcBef>
                <a:spcPts val="0"/>
              </a:spcBef>
              <a:buNone/>
              <a:defRPr sz="1200"/>
            </a:lvl5pPr>
            <a:lvl6pPr marL="0" indent="0">
              <a:spcBef>
                <a:spcPts val="0"/>
              </a:spcBef>
              <a:buNone/>
              <a:defRPr sz="1200"/>
            </a:lvl6pPr>
            <a:lvl7pPr marL="0" indent="0">
              <a:spcBef>
                <a:spcPts val="0"/>
              </a:spcBef>
              <a:buNone/>
              <a:defRPr sz="1200"/>
            </a:lvl7pPr>
            <a:lvl8pPr marL="0" indent="0">
              <a:spcBef>
                <a:spcPts val="0"/>
              </a:spcBef>
              <a:buNone/>
              <a:defRPr sz="1200"/>
            </a:lvl8pPr>
            <a:lvl9pPr marL="0" indent="0">
              <a:spcBef>
                <a:spcPts val="0"/>
              </a:spcBef>
              <a:buNone/>
              <a:defRPr sz="12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12192000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C7E36A9-B84B-7E40-9E84-C82B263BF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21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199" y="1600200"/>
            <a:ext cx="7366001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 marL="0" indent="0">
              <a:spcBef>
                <a:spcPts val="0"/>
              </a:spcBef>
              <a:buNone/>
              <a:defRPr sz="1200"/>
            </a:lvl2pPr>
            <a:lvl3pPr marL="0" indent="0">
              <a:spcBef>
                <a:spcPts val="0"/>
              </a:spcBef>
              <a:buNone/>
              <a:defRPr sz="1200"/>
            </a:lvl3pPr>
            <a:lvl4pPr marL="0" indent="0">
              <a:spcBef>
                <a:spcPts val="0"/>
              </a:spcBef>
              <a:buNone/>
              <a:defRPr sz="1200"/>
            </a:lvl4pPr>
            <a:lvl5pPr marL="0" indent="0">
              <a:spcBef>
                <a:spcPts val="0"/>
              </a:spcBef>
              <a:buNone/>
              <a:defRPr sz="1200"/>
            </a:lvl5pPr>
            <a:lvl6pPr marL="0" indent="0">
              <a:spcBef>
                <a:spcPts val="0"/>
              </a:spcBef>
              <a:buNone/>
              <a:defRPr sz="1200"/>
            </a:lvl6pPr>
            <a:lvl7pPr marL="0" indent="0">
              <a:spcBef>
                <a:spcPts val="0"/>
              </a:spcBef>
              <a:buNone/>
              <a:defRPr sz="1200"/>
            </a:lvl7pPr>
            <a:lvl8pPr marL="0" indent="0">
              <a:spcBef>
                <a:spcPts val="0"/>
              </a:spcBef>
              <a:buNone/>
              <a:defRPr sz="1200"/>
            </a:lvl8pPr>
            <a:lvl9pPr marL="0" indent="0">
              <a:spcBef>
                <a:spcPts val="0"/>
              </a:spcBef>
              <a:buNone/>
              <a:defRPr sz="12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8277224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44CA248-D2A9-BE4C-8A71-862CADED02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77225" y="1600200"/>
            <a:ext cx="3457575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 marL="0" indent="0">
              <a:spcBef>
                <a:spcPts val="0"/>
              </a:spcBef>
              <a:buNone/>
              <a:defRPr sz="1200"/>
            </a:lvl2pPr>
            <a:lvl3pPr marL="0" indent="0">
              <a:spcBef>
                <a:spcPts val="0"/>
              </a:spcBef>
              <a:buNone/>
              <a:defRPr sz="1200"/>
            </a:lvl3pPr>
            <a:lvl4pPr marL="0" indent="0">
              <a:spcBef>
                <a:spcPts val="0"/>
              </a:spcBef>
              <a:buNone/>
              <a:defRPr sz="1200"/>
            </a:lvl4pPr>
            <a:lvl5pPr marL="0" indent="0">
              <a:spcBef>
                <a:spcPts val="0"/>
              </a:spcBef>
              <a:buNone/>
              <a:defRPr sz="1200"/>
            </a:lvl5pPr>
            <a:lvl6pPr marL="0" indent="0">
              <a:spcBef>
                <a:spcPts val="0"/>
              </a:spcBef>
              <a:buNone/>
              <a:defRPr sz="1200"/>
            </a:lvl6pPr>
            <a:lvl7pPr marL="0" indent="0">
              <a:spcBef>
                <a:spcPts val="0"/>
              </a:spcBef>
              <a:buNone/>
              <a:defRPr sz="1200"/>
            </a:lvl7pPr>
            <a:lvl8pPr marL="0" indent="0">
              <a:spcBef>
                <a:spcPts val="0"/>
              </a:spcBef>
              <a:buNone/>
              <a:defRPr sz="1200"/>
            </a:lvl8pPr>
            <a:lvl9pPr marL="0" indent="0">
              <a:spcBef>
                <a:spcPts val="0"/>
              </a:spcBef>
              <a:buNone/>
              <a:defRPr sz="12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8DA8240D-0BD4-F841-8B8F-61635137F8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77224" y="2103120"/>
            <a:ext cx="3914775" cy="4754880"/>
          </a:xfrm>
          <a:solidFill>
            <a:srgbClr val="B5ADA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55695995-E9EC-9741-9AB6-FA7A10F3549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E475588-47DB-0041-A49C-8F0EF86006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871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ells Fargo" descr="Wells Fargo">
            <a:extLst>
              <a:ext uri="{FF2B5EF4-FFF2-40B4-BE49-F238E27FC236}">
                <a16:creationId xmlns:a16="http://schemas.microsoft.com/office/drawing/2014/main" id="{967B39BB-CE83-594E-A5D5-2233EAE080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57200"/>
            <a:ext cx="1033271" cy="1033271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971800"/>
            <a:ext cx="5943600" cy="1554459"/>
          </a:xfrm>
        </p:spPr>
        <p:txBody>
          <a:bodyPr anchor="t" anchorCtr="0"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three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 userDrawn="1"/>
        </p:nvCxnSpPr>
        <p:spPr bwMode="hidden">
          <a:xfrm>
            <a:off x="457200" y="4709160"/>
            <a:ext cx="1719072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937759"/>
            <a:ext cx="5943599" cy="9180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40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r>
              <a:rPr lang="en-US" dirty="0"/>
              <a:t>[Month XX, 20XX]</a:t>
            </a:r>
            <a:br>
              <a:rPr lang="en-US" dirty="0"/>
            </a:br>
            <a:r>
              <a:rPr lang="en-US" dirty="0"/>
              <a:t>[Presenter information]</a:t>
            </a:r>
            <a:br>
              <a:rPr lang="en-US" dirty="0"/>
            </a:br>
            <a:r>
              <a:rPr lang="en-US" dirty="0"/>
              <a:t>[Presenter information optional line 2]</a:t>
            </a:r>
            <a:br>
              <a:rPr lang="en-US" dirty="0"/>
            </a:br>
            <a:r>
              <a:rPr lang="en-US" dirty="0"/>
              <a:t>[Presenter information optional line 3]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C5F8AF9-2651-F949-B47F-5DF3904FB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42760" y="2194560"/>
            <a:ext cx="4892040" cy="3520440"/>
          </a:xfrm>
          <a:solidFill>
            <a:srgbClr val="F4F0ED"/>
          </a:solidFill>
        </p:spPr>
        <p:txBody>
          <a:bodyPr anchor="ctr" anchorCtr="0"/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Legal">
            <a:extLst>
              <a:ext uri="{FF2B5EF4-FFF2-40B4-BE49-F238E27FC236}">
                <a16:creationId xmlns:a16="http://schemas.microsoft.com/office/drawing/2014/main" id="{08FCB257-EBF9-DA49-A133-B2BC6A7440CB}"/>
              </a:ext>
            </a:extLst>
          </p:cNvPr>
          <p:cNvSpPr txBox="1"/>
          <p:nvPr userDrawn="1"/>
        </p:nvSpPr>
        <p:spPr>
          <a:xfrm>
            <a:off x="457200" y="6172200"/>
            <a:ext cx="5413248" cy="4572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sz="800" dirty="0"/>
              <a:t>© 2022 Wells Fargo Bank, N.A. All rights reserved. Internal use.</a:t>
            </a:r>
          </a:p>
        </p:txBody>
      </p:sp>
    </p:spTree>
    <p:extLst>
      <p:ext uri="{BB962C8B-B14F-4D97-AF65-F5344CB8AC3E}">
        <p14:creationId xmlns:p14="http://schemas.microsoft.com/office/powerpoint/2010/main" val="323492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665BEEFC-B89E-9C41-8260-1542F0B43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82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ells Fargo" descr="Wells Fargo">
            <a:extLst>
              <a:ext uri="{FF2B5EF4-FFF2-40B4-BE49-F238E27FC236}">
                <a16:creationId xmlns:a16="http://schemas.microsoft.com/office/drawing/2014/main" id="{0DE7FB8E-1AD3-5B42-BE1D-61941DA7FC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57200"/>
            <a:ext cx="1033271" cy="1033271"/>
          </a:xfrm>
          <a:prstGeom prst="rect">
            <a:avLst/>
          </a:prstGeom>
        </p:spPr>
      </p:pic>
      <p:sp>
        <p:nvSpPr>
          <p:cNvPr id="6" name="Thank You">
            <a:extLst>
              <a:ext uri="{FF2B5EF4-FFF2-40B4-BE49-F238E27FC236}">
                <a16:creationId xmlns:a16="http://schemas.microsoft.com/office/drawing/2014/main" id="{D5C8B33B-B32E-0C4D-947A-87A5447D23F3}"/>
              </a:ext>
            </a:extLst>
          </p:cNvPr>
          <p:cNvSpPr txBox="1">
            <a:spLocks/>
          </p:cNvSpPr>
          <p:nvPr userDrawn="1"/>
        </p:nvSpPr>
        <p:spPr>
          <a:xfrm>
            <a:off x="457200" y="1600200"/>
            <a:ext cx="9550400" cy="16001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Thank you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580231D-7943-F647-B67D-262940DDDB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341845"/>
            <a:ext cx="3454400" cy="1830355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  <a:lvl2pPr marL="0" indent="0">
              <a:spcBef>
                <a:spcPts val="0"/>
              </a:spcBef>
              <a:buFontTx/>
              <a:buNone/>
              <a:defRPr sz="1400"/>
            </a:lvl2pPr>
            <a:lvl3pPr marL="0" indent="0">
              <a:spcBef>
                <a:spcPts val="0"/>
              </a:spcBef>
              <a:buFontTx/>
              <a:buNone/>
              <a:defRPr sz="1400"/>
            </a:lvl3pPr>
            <a:lvl4pPr marL="0" indent="0">
              <a:spcBef>
                <a:spcPts val="0"/>
              </a:spcBef>
              <a:buFontTx/>
              <a:buNone/>
              <a:defRPr sz="1400"/>
            </a:lvl4pPr>
            <a:lvl5pPr marL="0" indent="0">
              <a:spcBef>
                <a:spcPts val="0"/>
              </a:spcBef>
              <a:buFontTx/>
              <a:buNone/>
              <a:defRPr sz="1400"/>
            </a:lvl5pPr>
            <a:lvl6pPr marL="0" indent="0">
              <a:spcBef>
                <a:spcPts val="0"/>
              </a:spcBef>
              <a:buFontTx/>
              <a:buNone/>
              <a:defRPr sz="1400"/>
            </a:lvl6pPr>
            <a:lvl7pPr marL="0" indent="0">
              <a:spcBef>
                <a:spcPts val="0"/>
              </a:spcBef>
              <a:buFontTx/>
              <a:buNone/>
              <a:defRPr sz="1400"/>
            </a:lvl7pPr>
            <a:lvl8pPr marL="0" indent="0">
              <a:spcBef>
                <a:spcPts val="0"/>
              </a:spcBef>
              <a:buFontTx/>
              <a:buNone/>
              <a:defRPr sz="1400"/>
            </a:lvl8pPr>
            <a:lvl9pPr marL="0" indent="0">
              <a:spcBef>
                <a:spcPts val="0"/>
              </a:spcBef>
              <a:buFontTx/>
              <a:buNone/>
              <a:defRPr sz="1400"/>
            </a:lvl9pPr>
          </a:lstStyle>
          <a:p>
            <a:pPr lvl="0"/>
            <a:r>
              <a:rPr lang="en-US" dirty="0"/>
              <a:t>[Optional contact information]</a:t>
            </a:r>
          </a:p>
        </p:txBody>
      </p:sp>
    </p:spTree>
    <p:extLst>
      <p:ext uri="{BB962C8B-B14F-4D97-AF65-F5344CB8AC3E}">
        <p14:creationId xmlns:p14="http://schemas.microsoft.com/office/powerpoint/2010/main" val="233821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 userDrawn="1"/>
        </p:nvCxnSpPr>
        <p:spPr bwMode="hidden">
          <a:xfrm>
            <a:off x="457200" y="1600200"/>
            <a:ext cx="541020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828800"/>
            <a:ext cx="5410200" cy="4340224"/>
          </a:xfrm>
        </p:spPr>
        <p:txBody>
          <a:bodyPr numCol="1"/>
          <a:lstStyle>
            <a:lvl1pPr marL="228600" indent="-228600">
              <a:buFont typeface="Wells Fargo Sans" panose="020B0503020203020204" pitchFamily="34" charset="0"/>
              <a:buChar char="•"/>
              <a:tabLst>
                <a:tab pos="5365750" algn="r"/>
              </a:tabLst>
              <a:defRPr/>
            </a:lvl1pPr>
            <a:lvl2pPr marL="457200" indent="-228600">
              <a:tabLst>
                <a:tab pos="5365750" algn="r"/>
              </a:tabLst>
              <a:defRPr/>
            </a:lvl2pPr>
            <a:lvl3pPr marL="685800" indent="-228600">
              <a:tabLst>
                <a:tab pos="5365750" algn="r"/>
              </a:tabLst>
              <a:defRPr/>
            </a:lvl3pPr>
            <a:lvl4pPr marL="914400" indent="-228600">
              <a:tabLst>
                <a:tab pos="5365750" algn="r"/>
              </a:tabLst>
              <a:defRPr/>
            </a:lvl4pPr>
            <a:lvl5pPr marL="1143000" indent="-228600">
              <a:tabLst>
                <a:tab pos="5365750" algn="r"/>
              </a:tabLst>
              <a:defRPr/>
            </a:lvl5pPr>
            <a:lvl6pPr marL="1371600" indent="-228600">
              <a:tabLst>
                <a:tab pos="5365750" algn="r"/>
              </a:tabLst>
              <a:defRPr/>
            </a:lvl6pPr>
            <a:lvl7pPr marL="1600200" indent="-228600">
              <a:tabLst>
                <a:tab pos="5365750" algn="r"/>
              </a:tabLst>
              <a:defRPr/>
            </a:lvl7pPr>
            <a:lvl8pPr marL="1828800" indent="-228600">
              <a:tabLst>
                <a:tab pos="5365750" algn="r"/>
              </a:tabLst>
              <a:defRPr/>
            </a:lvl8pPr>
            <a:lvl9pPr marL="2057400" indent="-228600">
              <a:tabLst>
                <a:tab pos="5365750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7941C5E-69DA-4A4E-99CB-9F761C379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05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 userDrawn="1"/>
        </p:nvCxnSpPr>
        <p:spPr bwMode="hidden">
          <a:xfrm>
            <a:off x="457200" y="1600200"/>
            <a:ext cx="541020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827E2BA7-0F08-6A47-9026-1A567427BC27}"/>
              </a:ext>
            </a:extLst>
          </p:cNvPr>
          <p:cNvCxnSpPr>
            <a:cxnSpLocks/>
          </p:cNvCxnSpPr>
          <p:nvPr userDrawn="1"/>
        </p:nvCxnSpPr>
        <p:spPr bwMode="hidden">
          <a:xfrm>
            <a:off x="6324600" y="1600200"/>
            <a:ext cx="541020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8802"/>
            <a:ext cx="11277600" cy="4340224"/>
          </a:xfrm>
        </p:spPr>
        <p:txBody>
          <a:bodyPr numCol="2"/>
          <a:lstStyle>
            <a:lvl1pPr marL="228600" indent="-228600">
              <a:buFont typeface="Wells Fargo Sans" panose="020B0503020203020204" pitchFamily="34" charset="0"/>
              <a:buChar char="•"/>
              <a:tabLst>
                <a:tab pos="5365750" algn="r"/>
              </a:tabLst>
              <a:defRPr/>
            </a:lvl1pPr>
            <a:lvl2pPr marL="457200" indent="-228600">
              <a:tabLst>
                <a:tab pos="5365750" algn="r"/>
              </a:tabLst>
              <a:defRPr/>
            </a:lvl2pPr>
            <a:lvl3pPr marL="685800" indent="-228600">
              <a:tabLst>
                <a:tab pos="5365750" algn="r"/>
              </a:tabLst>
              <a:defRPr/>
            </a:lvl3pPr>
            <a:lvl4pPr marL="914400" indent="-228600">
              <a:tabLst>
                <a:tab pos="5365750" algn="r"/>
              </a:tabLst>
              <a:defRPr/>
            </a:lvl4pPr>
            <a:lvl5pPr marL="1143000" indent="-228600">
              <a:tabLst>
                <a:tab pos="5365750" algn="r"/>
              </a:tabLst>
              <a:defRPr/>
            </a:lvl5pPr>
            <a:lvl6pPr marL="1371600" indent="-228600">
              <a:tabLst>
                <a:tab pos="5365750" algn="r"/>
              </a:tabLst>
              <a:defRPr/>
            </a:lvl6pPr>
            <a:lvl7pPr marL="1600200" indent="-228600">
              <a:tabLst>
                <a:tab pos="5365750" algn="r"/>
              </a:tabLst>
              <a:defRPr/>
            </a:lvl7pPr>
            <a:lvl8pPr marL="1828800" indent="-228600">
              <a:tabLst>
                <a:tab pos="5365750" algn="r"/>
              </a:tabLst>
              <a:defRPr/>
            </a:lvl8pPr>
            <a:lvl9pPr marL="2057400" indent="-228600">
              <a:tabLst>
                <a:tab pos="5365750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07DB0427-6005-7646-A1DA-069FBA064B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1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1277600" cy="4568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86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366000" cy="4568825"/>
          </a:xfrm>
        </p:spPr>
        <p:txBody>
          <a:bodyPr>
            <a:noAutofit/>
          </a:bodyPr>
          <a:lstStyle>
            <a:lvl1pPr marL="365760" indent="-365760">
              <a:lnSpc>
                <a:spcPct val="90000"/>
              </a:lnSpc>
              <a:buFont typeface="Wells Fargo Sans Display" panose="020B0503020203020204" pitchFamily="34" charset="0"/>
              <a:buChar char="•"/>
              <a:defRPr sz="3200">
                <a:latin typeface="+mj-lt"/>
              </a:defRPr>
            </a:lvl1pPr>
            <a:lvl2pPr marL="73152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2pPr>
            <a:lvl3pPr marL="109728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3pPr>
            <a:lvl4pPr marL="146304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4pPr>
            <a:lvl5pPr marL="182880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5pPr>
            <a:lvl6pPr marL="219456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6pPr>
            <a:lvl7pPr marL="256032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7pPr>
            <a:lvl8pPr marL="292608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8pPr>
            <a:lvl9pPr marL="3291840" indent="-365760">
              <a:lnSpc>
                <a:spcPct val="90000"/>
              </a:lnSpc>
              <a:buFont typeface="Wells Fargo Sans Display" panose="020B0503020203020204" pitchFamily="34" charset="0"/>
              <a:buChar char="–"/>
              <a:defRPr sz="3200">
                <a:latin typeface="+mj-l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85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5A6DEEE1-C08A-1E44-BEC5-E09044562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41324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600200"/>
            <a:ext cx="541324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9BFDC9A-8BFC-8946-84F2-2786226F4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3457575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65626" y="1600200"/>
            <a:ext cx="345440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AE1199F-835A-AB49-B657-252EF2C5A8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77224" y="1600200"/>
            <a:ext cx="3457575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7759C7B-BF36-F44D-BEAC-32033DC697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02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3457575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65626" y="1600200"/>
            <a:ext cx="736917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D805AD4-73CF-FE45-8F86-233D14A0CF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6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>
            <a:extLst>
              <a:ext uri="{FF2B5EF4-FFF2-40B4-BE49-F238E27FC236}">
                <a16:creationId xmlns:a16="http://schemas.microsoft.com/office/drawing/2014/main" id="{1EF5521F-5C5A-4C48-8B35-7AA5E0604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7600" cy="91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[Slide title]</a:t>
            </a:r>
          </a:p>
        </p:txBody>
      </p:sp>
      <p:sp>
        <p:nvSpPr>
          <p:cNvPr id="3" name="Text Placeholder">
            <a:extLst>
              <a:ext uri="{FF2B5EF4-FFF2-40B4-BE49-F238E27FC236}">
                <a16:creationId xmlns:a16="http://schemas.microsoft.com/office/drawing/2014/main" id="{48CBF009-1B9F-4150-8EC1-2D97F9BB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11274552" cy="4572000"/>
          </a:xfrm>
          <a:prstGeom prst="rect">
            <a:avLst/>
          </a:prstGeom>
        </p:spPr>
        <p:txBody>
          <a:bodyPr vert="horz" lIns="0" tIns="0" rIns="0" bIns="0" spcCol="45720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3B92F20D-48D7-2E43-BCAC-BA410B21D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400800"/>
            <a:ext cx="45720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000F85C7-EC28-5C4D-9577-C5634B075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9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73" r:id="rId3"/>
    <p:sldLayoutId id="2147483672" r:id="rId4"/>
    <p:sldLayoutId id="2147483650" r:id="rId5"/>
    <p:sldLayoutId id="2147483675" r:id="rId6"/>
    <p:sldLayoutId id="2147483652" r:id="rId7"/>
    <p:sldLayoutId id="2147483658" r:id="rId8"/>
    <p:sldLayoutId id="2147483669" r:id="rId9"/>
    <p:sldLayoutId id="2147483670" r:id="rId10"/>
    <p:sldLayoutId id="2147483674" r:id="rId11"/>
    <p:sldLayoutId id="2147483651" r:id="rId12"/>
    <p:sldLayoutId id="2147483662" r:id="rId13"/>
    <p:sldLayoutId id="2147483664" r:id="rId14"/>
    <p:sldLayoutId id="2147483661" r:id="rId15"/>
    <p:sldLayoutId id="2147483667" r:id="rId16"/>
    <p:sldLayoutId id="2147483666" r:id="rId17"/>
    <p:sldLayoutId id="2147483668" r:id="rId18"/>
    <p:sldLayoutId id="2147483654" r:id="rId19"/>
    <p:sldLayoutId id="2147483655" r:id="rId20"/>
    <p:sldLayoutId id="214748367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spcAft>
          <a:spcPts val="0"/>
        </a:spcAft>
        <a:buFont typeface="Wells Fargo Sans" panose="020B0503020203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7392" userDrawn="1">
          <p15:clr>
            <a:srgbClr val="F26B43"/>
          </p15:clr>
        </p15:guide>
        <p15:guide id="4" orient="horz" pos="1008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  <p15:guide id="6" orient="horz" pos="41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972DA22B-0666-1647-8A12-A6F6D00A5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9" y="2971800"/>
            <a:ext cx="9657761" cy="1554459"/>
          </a:xfrm>
        </p:spPr>
        <p:txBody>
          <a:bodyPr/>
          <a:lstStyle/>
          <a:p>
            <a:r>
              <a:rPr lang="en-US" altLang="en-US" sz="3600" dirty="0" smtClean="0"/>
              <a:t>Introduction to Marketing Model Validation</a:t>
            </a:r>
            <a:endParaRPr lang="en-US" dirty="0"/>
          </a:p>
        </p:txBody>
      </p:sp>
      <p:sp>
        <p:nvSpPr>
          <p:cNvPr id="7" name="Subtitle">
            <a:extLst>
              <a:ext uri="{FF2B5EF4-FFF2-40B4-BE49-F238E27FC236}">
                <a16:creationId xmlns:a16="http://schemas.microsoft.com/office/drawing/2014/main" id="{E78B65EB-C98D-4048-A9B2-C88B4A957C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September </a:t>
            </a:r>
            <a:r>
              <a:rPr lang="en-US" dirty="0" smtClean="0"/>
              <a:t>27, 2023</a:t>
            </a:r>
            <a:endParaRPr lang="en-US" dirty="0"/>
          </a:p>
          <a:p>
            <a:r>
              <a:rPr lang="en-US" dirty="0" smtClean="0"/>
              <a:t>Boan Zhang</a:t>
            </a:r>
            <a:endParaRPr lang="en-US" dirty="0"/>
          </a:p>
          <a:p>
            <a:r>
              <a:rPr lang="en-US" dirty="0" smtClean="0"/>
              <a:t>Corporate Model Risk, Wells Fargo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2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930857"/>
          </a:xfrm>
        </p:spPr>
        <p:txBody>
          <a:bodyPr>
            <a:noAutofit/>
          </a:bodyPr>
          <a:lstStyle/>
          <a:p>
            <a:r>
              <a:rPr lang="en-US" dirty="0"/>
              <a:t>Performance Metrics for Marketing Models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184" t="4745" r="8776" b="3927"/>
          <a:stretch/>
        </p:blipFill>
        <p:spPr>
          <a:xfrm>
            <a:off x="598604" y="1800551"/>
            <a:ext cx="10402478" cy="49933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1388057"/>
            <a:ext cx="4663440" cy="405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1300" dirty="0">
                <a:latin typeface="Wells Fargo Sans SemiBold" panose="020B0703020203020204" pitchFamily="34" charset="0"/>
              </a:rPr>
              <a:t>Response rates by decile</a:t>
            </a:r>
          </a:p>
        </p:txBody>
      </p:sp>
    </p:spTree>
    <p:extLst>
      <p:ext uri="{BB962C8B-B14F-4D97-AF65-F5344CB8AC3E}">
        <p14:creationId xmlns:p14="http://schemas.microsoft.com/office/powerpoint/2010/main" val="316274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930857"/>
          </a:xfrm>
        </p:spPr>
        <p:txBody>
          <a:bodyPr>
            <a:noAutofit/>
          </a:bodyPr>
          <a:lstStyle/>
          <a:p>
            <a:r>
              <a:rPr lang="en-US" dirty="0"/>
              <a:t>Explain-ability of Marketing Models and Benchmark Analysis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0938" y="1253549"/>
            <a:ext cx="11311324" cy="5119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sz="1600" dirty="0"/>
              <a:t>If AI/ML models are used, typically they should also include model  explain-ability. 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Global importance tools such as variable importance, PDP, ICE, etc.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Local importance tools such as LIME and SHAP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sz="1600" dirty="0"/>
              <a:t>Sensitivity analysis should also be required. Examples: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For final input variables, replace its value with a randomly generated value while keeping other variables unchanged, and see how model output or performance changes.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For top variables, replace its value with min/max value while keeping other variables unchanged, and see how model output changes.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Change the modeling parameters/vendor software setting and see how model output changes.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sz="1600" dirty="0"/>
              <a:t>Benchmark models </a:t>
            </a:r>
            <a:r>
              <a:rPr lang="en-US" sz="1600" dirty="0" smtClean="0"/>
              <a:t>may </a:t>
            </a:r>
            <a:r>
              <a:rPr lang="en-US" sz="1600" dirty="0"/>
              <a:t>be </a:t>
            </a:r>
            <a:r>
              <a:rPr lang="en-US" sz="1600" dirty="0" smtClean="0"/>
              <a:t>built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Simpler </a:t>
            </a:r>
            <a:r>
              <a:rPr lang="en-US" sz="1600" dirty="0"/>
              <a:t>and more interpretable models </a:t>
            </a:r>
            <a:r>
              <a:rPr lang="en-US" sz="1600" dirty="0" smtClean="0"/>
              <a:t>with similar performance</a:t>
            </a:r>
          </a:p>
          <a:p>
            <a:pPr marL="800100" lvl="1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More </a:t>
            </a:r>
            <a:r>
              <a:rPr lang="en-US" sz="1600" dirty="0" smtClean="0"/>
              <a:t>complex models with better performance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1090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127" y="2685011"/>
            <a:ext cx="2651760" cy="930857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7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6AF2BF76-0B4E-654F-AFD6-72FC8323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91E0F7-CCAC-8C43-9D09-F6F778DAE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828800"/>
            <a:ext cx="5509966" cy="4340224"/>
          </a:xfrm>
        </p:spPr>
        <p:txBody>
          <a:bodyPr>
            <a:normAutofit/>
          </a:bodyPr>
          <a:lstStyle/>
          <a:p>
            <a:r>
              <a:rPr lang="en-US" sz="1800" dirty="0"/>
              <a:t>Overview of Marketing Models</a:t>
            </a:r>
            <a:r>
              <a:rPr lang="en-US" dirty="0"/>
              <a:t>	03</a:t>
            </a:r>
          </a:p>
          <a:p>
            <a:r>
              <a:rPr lang="da-DK" sz="1800" b="0" dirty="0"/>
              <a:t>Marketing Model Validation</a:t>
            </a:r>
            <a:r>
              <a:rPr lang="en-US" dirty="0"/>
              <a:t>	05</a:t>
            </a:r>
          </a:p>
          <a:p>
            <a:r>
              <a:rPr lang="en-US" dirty="0" smtClean="0"/>
              <a:t>Challenges</a:t>
            </a:r>
            <a:r>
              <a:rPr lang="en-US" dirty="0"/>
              <a:t>	07</a:t>
            </a:r>
          </a:p>
          <a:p>
            <a:r>
              <a:rPr lang="en-US" dirty="0"/>
              <a:t>Common Performance Metrics	08</a:t>
            </a:r>
          </a:p>
          <a:p>
            <a:r>
              <a:rPr lang="en-US" dirty="0"/>
              <a:t>Explain-ability and Benchmark Analysis	11</a:t>
            </a:r>
          </a:p>
          <a:p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F3297E38-9BE7-FB43-BF0A-1EA3865E4F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7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774441"/>
          </a:xfrm>
        </p:spPr>
        <p:txBody>
          <a:bodyPr>
            <a:normAutofit/>
          </a:bodyPr>
          <a:lstStyle/>
          <a:p>
            <a:r>
              <a:rPr lang="en-US" dirty="0"/>
              <a:t>Overview of Marketing Models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4280482-B209-F347-99CE-8EAF6AA81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22214"/>
            <a:ext cx="10991460" cy="504132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2400" dirty="0">
                <a:solidFill>
                  <a:schemeClr val="tx2"/>
                </a:solidFill>
                <a:latin typeface="Wells Fargo Sans SemiBold" panose="020B0703020203020204" pitchFamily="34" charset="0"/>
              </a:rPr>
              <a:t>Marketing model</a:t>
            </a:r>
            <a:endParaRPr lang="en-US" sz="2400" dirty="0">
              <a:solidFill>
                <a:schemeClr val="tx2"/>
              </a:solidFill>
              <a:latin typeface="Wells Fargo Sans SemiBold" panose="020B0703020203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 smtClean="0"/>
              <a:t>Business </a:t>
            </a:r>
            <a:r>
              <a:rPr lang="en-US" sz="2500" dirty="0"/>
              <a:t>portfolio: Mortgage, consumer credit card, small business checking, personal loan, deposit products, etc.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Marketing channel: Direct mail, email, digital/omni-channel, affiliates/third-party, multi-channel, etc.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Target population: Current customers or potential customers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tx2"/>
                </a:solidFill>
                <a:latin typeface="Wells Fargo Sans SemiBold" panose="020B0703020203020204" pitchFamily="34" charset="0"/>
              </a:rPr>
              <a:t>Model Types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For binary response marketing </a:t>
            </a:r>
            <a:r>
              <a:rPr lang="en-US" sz="2600" dirty="0" smtClean="0"/>
              <a:t>models, the </a:t>
            </a:r>
            <a:r>
              <a:rPr lang="en-US" sz="2600" dirty="0"/>
              <a:t>typical outcome is binary, e.g., 1 = response and 0 = no response </a:t>
            </a:r>
            <a:r>
              <a:rPr lang="en-US" sz="2600" dirty="0" smtClean="0"/>
              <a:t>– GBM, logistic regression, decision tree, etc.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Other marketing models: balance/profit models; marketing optimization models for budget allocation to max profit or new </a:t>
            </a:r>
            <a:r>
              <a:rPr lang="en-US" sz="2600" dirty="0" smtClean="0"/>
              <a:t>acquisitions – GBM, regression models, optimization methods</a:t>
            </a:r>
            <a:endParaRPr lang="en-US" sz="26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0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774441"/>
          </a:xfrm>
        </p:spPr>
        <p:txBody>
          <a:bodyPr>
            <a:normAutofit/>
          </a:bodyPr>
          <a:lstStyle/>
          <a:p>
            <a:r>
              <a:rPr lang="en-US" dirty="0"/>
              <a:t>Overview of Marketing Models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4280482-B209-F347-99CE-8EAF6AA81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22214"/>
            <a:ext cx="10991460" cy="504132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tx2"/>
                </a:solidFill>
                <a:latin typeface="Wells Fargo Sans SemiBold" panose="020B0703020203020204" pitchFamily="34" charset="0"/>
              </a:rPr>
              <a:t>Model Inputs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Customer profile, transaction activities, credit bureau data, digital engagements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smtClean="0">
                <a:solidFill>
                  <a:schemeClr val="tx2"/>
                </a:solidFill>
                <a:latin typeface="Wells Fargo Sans SemiBold" panose="020B0703020203020204" pitchFamily="34" charset="0"/>
              </a:rPr>
              <a:t>Model </a:t>
            </a:r>
            <a:r>
              <a:rPr lang="en-US" sz="2400" dirty="0">
                <a:solidFill>
                  <a:schemeClr val="tx2"/>
                </a:solidFill>
                <a:latin typeface="Wells Fargo Sans SemiBold" panose="020B0703020203020204" pitchFamily="34" charset="0"/>
              </a:rPr>
              <a:t>predictions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Scores/probabilities/segments that rank order likelihood of customers responding to </a:t>
            </a:r>
            <a:r>
              <a:rPr lang="en-US" sz="2600"/>
              <a:t>marketing </a:t>
            </a:r>
            <a:r>
              <a:rPr lang="en-US" sz="2600" smtClean="0"/>
              <a:t>campaigns</a:t>
            </a:r>
            <a:endParaRPr lang="en-US" sz="26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Customers within the top deciles/segments are usually targeted in future campaigns or presented with marketing messages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tx2"/>
                </a:solidFill>
                <a:latin typeface="Wells Fargo Sans SemiBold" panose="020B0703020203020204" pitchFamily="34" charset="0"/>
              </a:rPr>
              <a:t>Risk</a:t>
            </a:r>
            <a:endParaRPr lang="en-US" sz="2400" dirty="0">
              <a:solidFill>
                <a:schemeClr val="tx2"/>
              </a:solidFill>
              <a:latin typeface="Wells Fargo Sans SemiBold" panose="020B0703020203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Decreased marketing efficacy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Reputational risk and regulatory risk (e.g., legal and compliance </a:t>
            </a:r>
            <a:r>
              <a:rPr lang="en-US" sz="2600" dirty="0" smtClean="0"/>
              <a:t>risk)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Wells Fargo Sans SemiBold" panose="020B0703020203020204" pitchFamily="34" charset="0"/>
              </a:rPr>
              <a:t>Cause: </a:t>
            </a:r>
            <a:r>
              <a:rPr lang="en-US" sz="2400" dirty="0" smtClean="0"/>
              <a:t>Non-traditional data, non-interpretable </a:t>
            </a:r>
            <a:r>
              <a:rPr lang="en-US" sz="2400" dirty="0"/>
              <a:t>models</a:t>
            </a:r>
          </a:p>
          <a:p>
            <a:pPr lvl="1">
              <a:lnSpc>
                <a:spcPct val="150000"/>
              </a:lnSpc>
            </a:pPr>
            <a:endParaRPr lang="en-US" sz="2400" dirty="0"/>
          </a:p>
          <a:p>
            <a:pPr marL="228600" lvl="1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0" indent="0">
              <a:lnSpc>
                <a:spcPct val="170000"/>
              </a:lnSpc>
              <a:buNone/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>
              <a:latin typeface="Wells Fargo Sans" panose="020B0503020203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33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774441"/>
          </a:xfrm>
        </p:spPr>
        <p:txBody>
          <a:bodyPr>
            <a:normAutofit/>
          </a:bodyPr>
          <a:lstStyle/>
          <a:p>
            <a:r>
              <a:rPr lang="en-US" dirty="0"/>
              <a:t>Marketing Model Validation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FD40995-EB77-A5AE-76EC-9DA6521729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620625"/>
              </p:ext>
            </p:extLst>
          </p:nvPr>
        </p:nvGraphicFramePr>
        <p:xfrm>
          <a:off x="1460238" y="1227869"/>
          <a:ext cx="9434749" cy="5517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087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774441"/>
          </a:xfrm>
        </p:spPr>
        <p:txBody>
          <a:bodyPr>
            <a:normAutofit/>
          </a:bodyPr>
          <a:lstStyle/>
          <a:p>
            <a:r>
              <a:rPr lang="en-US" dirty="0"/>
              <a:t>Marketing Model Validation: Testing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FD40995-EB77-A5AE-76EC-9DA6521729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4286620"/>
              </p:ext>
            </p:extLst>
          </p:nvPr>
        </p:nvGraphicFramePr>
        <p:xfrm>
          <a:off x="1460230" y="1227869"/>
          <a:ext cx="9434749" cy="5630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6960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774441"/>
          </a:xfrm>
        </p:spPr>
        <p:txBody>
          <a:bodyPr>
            <a:normAutofit/>
          </a:bodyPr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4280482-B209-F347-99CE-8EAF6AA81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22214"/>
            <a:ext cx="7110919" cy="5041320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2400" dirty="0" smtClean="0">
                <a:solidFill>
                  <a:schemeClr val="tx2"/>
                </a:solidFill>
                <a:latin typeface="Wells Fargo Sans SemiBold" panose="020B0703020203020204" pitchFamily="34" charset="0"/>
              </a:rPr>
              <a:t>Challenges</a:t>
            </a:r>
            <a:endParaRPr lang="en-US" sz="2400" dirty="0">
              <a:solidFill>
                <a:schemeClr val="tx2"/>
              </a:solidFill>
              <a:latin typeface="Wells Fargo Sans SemiBold" panose="020B0703020203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Marketing datasets are often imbalanced.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E.g., after sending a marketing offer to 1000 customers,  what if only 20 respond? 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We will get a data set with binary response where 98% of observations are in negative class</a:t>
            </a:r>
            <a:r>
              <a:rPr lang="en-US" sz="2600" dirty="0" smtClean="0"/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How to measure the marketing effect?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Treatment/Control group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Causal inference </a:t>
            </a:r>
            <a:r>
              <a:rPr lang="en-US" sz="2600" dirty="0" smtClean="0"/>
              <a:t>methods (PSM, Meta-learner, etc.)</a:t>
            </a:r>
            <a:endParaRPr lang="en-US" sz="26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tx2"/>
                </a:solidFill>
                <a:latin typeface="Wells Fargo Sans SemiBold" panose="020B0703020203020204" pitchFamily="34" charset="0"/>
              </a:rPr>
              <a:t>Performance </a:t>
            </a:r>
            <a:r>
              <a:rPr lang="en-US" sz="2400" dirty="0">
                <a:solidFill>
                  <a:schemeClr val="tx2"/>
                </a:solidFill>
                <a:latin typeface="Wells Fargo Sans SemiBold" panose="020B0703020203020204" pitchFamily="34" charset="0"/>
              </a:rPr>
              <a:t>Metrics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Model vs no-model: </a:t>
            </a:r>
            <a:r>
              <a:rPr lang="en-US" sz="2600" dirty="0" smtClean="0"/>
              <a:t>Gains </a:t>
            </a:r>
            <a:r>
              <a:rPr lang="en-US" sz="2600" dirty="0"/>
              <a:t>and LIFT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KS, </a:t>
            </a:r>
            <a:r>
              <a:rPr lang="en-US" sz="2600" dirty="0" smtClean="0"/>
              <a:t>AUC (rank ordering)</a:t>
            </a:r>
            <a:endParaRPr lang="en-US" sz="2400" dirty="0"/>
          </a:p>
          <a:p>
            <a:pPr marL="228600" lvl="1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0" indent="0">
              <a:lnSpc>
                <a:spcPct val="170000"/>
              </a:lnSpc>
              <a:buNone/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>
              <a:latin typeface="Wells Fargo Sans" panose="020B0503020203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C13D3DB-93FA-D184-2067-DE5F5F0B48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228874"/>
              </p:ext>
            </p:extLst>
          </p:nvPr>
        </p:nvGraphicFramePr>
        <p:xfrm>
          <a:off x="8132322" y="359924"/>
          <a:ext cx="3531142" cy="5778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0286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930857"/>
          </a:xfrm>
        </p:spPr>
        <p:txBody>
          <a:bodyPr>
            <a:noAutofit/>
          </a:bodyPr>
          <a:lstStyle/>
          <a:p>
            <a:r>
              <a:rPr lang="en-US" dirty="0"/>
              <a:t>Common Performance Metrics for Marketing Models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0812521"/>
                  </p:ext>
                </p:extLst>
              </p:nvPr>
            </p:nvGraphicFramePr>
            <p:xfrm>
              <a:off x="518273" y="1225539"/>
              <a:ext cx="10795518" cy="49761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27176">
                      <a:extLst>
                        <a:ext uri="{9D8B030D-6E8A-4147-A177-3AD203B41FA5}">
                          <a16:colId xmlns:a16="http://schemas.microsoft.com/office/drawing/2014/main" val="3191018327"/>
                        </a:ext>
                      </a:extLst>
                    </a:gridCol>
                    <a:gridCol w="3601616">
                      <a:extLst>
                        <a:ext uri="{9D8B030D-6E8A-4147-A177-3AD203B41FA5}">
                          <a16:colId xmlns:a16="http://schemas.microsoft.com/office/drawing/2014/main" val="1293593988"/>
                        </a:ext>
                      </a:extLst>
                    </a:gridCol>
                    <a:gridCol w="4366726">
                      <a:extLst>
                        <a:ext uri="{9D8B030D-6E8A-4147-A177-3AD203B41FA5}">
                          <a16:colId xmlns:a16="http://schemas.microsoft.com/office/drawing/2014/main" val="3292666007"/>
                        </a:ext>
                      </a:extLst>
                    </a:gridCol>
                  </a:tblGrid>
                  <a:tr h="43567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Metrics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</a:rPr>
                            <a:t>Definition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</a:rPr>
                            <a:t>Notes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28065517"/>
                      </a:ext>
                    </a:extLst>
                  </a:tr>
                  <a:tr h="954896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Population Stability Index (PSI)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sz="1000" smtClean="0">
                                  <a:effectLst/>
                                  <a:latin typeface="Cambria Math" panose="02040503050406030204" pitchFamily="18" charset="0"/>
                                </a:rPr>
                                <m:t>Population</m:t>
                              </m:r>
                              <m:r>
                                <a:rPr lang="en-US" sz="1000" smtClean="0">
                                  <a:effectLst/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sz="1000">
                                  <a:effectLst/>
                                  <a:latin typeface="Cambria Math" panose="02040503050406030204" pitchFamily="18" charset="0"/>
                                </a:rPr>
                                <m:t>Stability</m:t>
                              </m:r>
                              <m:r>
                                <a:rPr lang="en-US" sz="1000">
                                  <a:effectLst/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sz="1000">
                                  <a:effectLst/>
                                  <a:latin typeface="Cambria Math" panose="02040503050406030204" pitchFamily="18" charset="0"/>
                                </a:rPr>
                                <m:t>Index</m:t>
                              </m:r>
                              <m:r>
                                <a:rPr lang="en-US" sz="100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grow m:val="on"/>
                                  <m:ctrlPr>
                                    <a:rPr lang="en-US" sz="10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1000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share</m:t>
                                      </m:r>
                                      <m: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_</m:t>
                                      </m:r>
                                      <m:sSub>
                                        <m:sSubPr>
                                          <m:ctrlPr>
                                            <a:rPr lang="en-US" sz="1000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new</m:t>
                                          </m:r>
                                          <m: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_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score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i</m:t>
                                          </m:r>
                                        </m:sub>
                                      </m:sSub>
                                      <m: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share</m:t>
                                      </m:r>
                                      <m: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_</m:t>
                                      </m:r>
                                      <m:sSub>
                                        <m:sSubPr>
                                          <m:ctrlPr>
                                            <a:rPr lang="en-US" sz="1000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old</m:t>
                                          </m:r>
                                          <m: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_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score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i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  <m:r>
                                    <a:rPr lang="en-US" sz="1000">
                                      <a:effectLst/>
                                      <a:latin typeface="Cambria Math" panose="02040503050406030204" pitchFamily="18" charset="0"/>
                                    </a:rPr>
                                    <m:t>⁡(</m:t>
                                  </m:r>
                                  <m:f>
                                    <m:fPr>
                                      <m:ctrlPr>
                                        <a:rPr lang="en-US" sz="1000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share</m:t>
                                      </m:r>
                                      <m: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_</m:t>
                                      </m:r>
                                      <m:sSub>
                                        <m:sSubPr>
                                          <m:ctrlPr>
                                            <a:rPr lang="en-US" sz="1000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new</m:t>
                                          </m:r>
                                          <m: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_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score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i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m:rPr>
                                          <m:sty m:val="p"/>
                                        </m:rP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share</m:t>
                                      </m:r>
                                      <m:r>
                                        <a:rPr lang="en-US" sz="100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_</m:t>
                                      </m:r>
                                      <m:sSub>
                                        <m:sSubPr>
                                          <m:ctrlPr>
                                            <a:rPr lang="en-US" sz="1000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old</m:t>
                                          </m:r>
                                          <m: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_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score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000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i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nary>
                              <m:r>
                                <a:rPr lang="en-US" sz="1000">
                                  <a:effectLst/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400" dirty="0">
                            <a:effectLst/>
                          </a:endParaRP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 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Population stability index (PSI) is a metric to measure how much a variable has shifted in distribution between two samples or over time. It is used for diagnosing possible shift in model performance.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702024794"/>
                      </a:ext>
                    </a:extLst>
                  </a:tr>
                  <a:tr h="1200255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Kolmogorov-Smirnov (KS) statistic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 </a:t>
                          </a:r>
                          <a:endParaRPr lang="en-US" sz="1400" dirty="0">
                            <a:effectLst/>
                          </a:endParaRP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105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05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05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e>
                                      <m:lim>
                                        <m:r>
                                          <a:rPr lang="en-US" sz="105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lim>
                                    </m:limLow>
                                  </m:fName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en-US" sz="105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105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105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</m:acc>
                                        <m:d>
                                          <m:dPr>
                                            <m:ctrlPr>
                                              <a:rPr lang="en-US" sz="105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05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d>
                                        <m:r>
                                          <a:rPr lang="en-US" sz="105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105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105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𝐺</m:t>
                                            </m:r>
                                          </m:e>
                                        </m:acc>
                                        <m:d>
                                          <m:dPr>
                                            <m:ctrlPr>
                                              <a:rPr lang="en-US" sz="105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05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sz="1400" dirty="0">
                            <a:effectLst/>
                          </a:endParaRP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Where</a:t>
                          </a:r>
                          <a:endParaRPr lang="en-US" sz="1400" dirty="0">
                            <a:effectLst/>
                          </a:endParaRP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sz="105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050">
                                      <a:effectLst/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sz="1050" dirty="0">
                              <a:effectLst/>
                            </a:rPr>
                            <a:t> is the empirical cumulative distribution of fraud,</a:t>
                          </a:r>
                          <a:endParaRPr lang="en-US" sz="1400" dirty="0">
                            <a:effectLst/>
                          </a:endParaRP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sz="105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050">
                                      <a:effectLst/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sz="1050" dirty="0">
                              <a:effectLst/>
                            </a:rPr>
                            <a:t> is the empirical cumulative distribution of non-fraud, and</a:t>
                          </a:r>
                          <a:r>
                            <a:rPr lang="en-US" sz="1400" baseline="0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050">
                                  <a:effectLst/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050">
                                  <a:effectLst/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a14:m>
                          <a:r>
                            <a:rPr lang="en-US" sz="1050" dirty="0">
                              <a:effectLst/>
                            </a:rPr>
                            <a:t>can be a single score or a score bin.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 fontAlgn="auto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Kolmogorov-Smirnov (KS) test is used to quantify the ability of the model to discriminate between non-responder population and responder population. </a:t>
                          </a:r>
                          <a:endParaRPr lang="en-US" sz="1100" dirty="0">
                            <a:solidFill>
                              <a:srgbClr val="000000"/>
                            </a:solidFill>
                            <a:effectLst/>
                            <a:latin typeface="Georgia" panose="02040502050405020303" pitchFamily="18" charset="0"/>
                            <a:ea typeface="SimSun" panose="02010600030101010101" pitchFamily="2" charset="-122"/>
                            <a:cs typeface="Georgia" panose="02040502050405020303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580109054"/>
                      </a:ext>
                    </a:extLst>
                  </a:tr>
                  <a:tr h="7069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Area under ROC Curve (AUC) statistic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Sensitivity = TP / (TP + FN)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Specificity = TN / (TN + FP)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Area under ROC Curve = Area under the Graph of Sensitivity over (1-Specificity) across different thresholds of probabilities of predicting an Event.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Measure of rank-ordering power of the model that is invariant to scale or classification threshold. 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965306624"/>
                      </a:ext>
                    </a:extLst>
                  </a:tr>
                  <a:tr h="671713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Lift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050" kern="120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sz="1050" b="0" i="0" kern="1200" smtClean="0">
                                  <a:effectLst/>
                                  <a:latin typeface="Cambria Math" panose="02040503050406030204" pitchFamily="18" charset="0"/>
                                </a:rPr>
                                <m:t>Lift</m:t>
                              </m:r>
                              <m:r>
                                <a:rPr lang="en-US" sz="1050" kern="120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sz="1050" i="1" kern="120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05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𝑜𝑛𝑣𝑒𝑟𝑠𝑖𝑜𝑛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𝑟𝑎𝑡𝑒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𝑜𝑟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𝐶𝑇𝑅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𝑡𝑟𝑒𝑎𝑚𝑒𝑛𝑡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𝑔𝑟𝑜𝑢𝑝</m:t>
                                  </m:r>
                                </m:num>
                                <m:den>
                                  <m:r>
                                    <a:rPr lang="en-US" sz="105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𝑜𝑛𝑣𝑒𝑟𝑠𝑖𝑜𝑛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𝑟𝑎𝑡𝑒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𝑜𝑟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𝐶𝑇𝑅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𝑐𝑜𝑛𝑡𝑟𝑜𝑙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050" b="0" i="1" kern="12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𝑔𝑟𝑜𝑢𝑝</m:t>
                                  </m:r>
                                </m:den>
                              </m:f>
                            </m:oMath>
                          </a14:m>
                          <a:endParaRPr lang="en-US" sz="1050" kern="1200" dirty="0">
                            <a:solidFill>
                              <a:schemeClr val="dk1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Calibri" panose="020F0502020204030204" pitchFamily="34" charset="0"/>
                          </a:endParaRPr>
                        </a:p>
                        <a:p>
                          <a:pPr algn="l"/>
                          <a:r>
                            <a:rPr lang="en-US" sz="1050" kern="1200" dirty="0">
                              <a:solidFill>
                                <a:schemeClr val="dk1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Calibri" panose="020F0502020204030204" pitchFamily="34" charset="0"/>
                            </a:rPr>
                            <a:t>CTR: click-through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Lift is used to measure effectiveness</a:t>
                          </a:r>
                          <a:r>
                            <a:rPr lang="en-US" sz="1050" baseline="0" dirty="0">
                              <a:effectLst/>
                            </a:rPr>
                            <a:t> of marketing strategy over the control group. It may be calculated at overall level or by deciles or segments.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12080071"/>
                      </a:ext>
                    </a:extLst>
                  </a:tr>
                  <a:tr h="629323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Gains table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Gains Table is a summary table to illustrate the score distribution and performance</a:t>
                          </a:r>
                          <a:r>
                            <a:rPr lang="en-US" sz="1050" baseline="0" dirty="0">
                              <a:effectLst/>
                            </a:rPr>
                            <a:t> metrics </a:t>
                          </a:r>
                          <a:r>
                            <a:rPr lang="en-US" sz="1050" dirty="0">
                              <a:effectLst/>
                            </a:rPr>
                            <a:t>across score buckets. </a:t>
                          </a:r>
                          <a:endParaRPr lang="en-US" sz="1100" dirty="0">
                            <a:solidFill>
                              <a:srgbClr val="000000"/>
                            </a:solidFill>
                            <a:effectLst/>
                            <a:latin typeface="Georgia" panose="02040502050405020303" pitchFamily="18" charset="0"/>
                            <a:ea typeface="SimSun" panose="02010600030101010101" pitchFamily="2" charset="-122"/>
                            <a:cs typeface="Georgia" panose="02040502050405020303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KS, interval</a:t>
                          </a:r>
                          <a:r>
                            <a:rPr lang="en-US" sz="1050" baseline="0" dirty="0">
                              <a:effectLst/>
                            </a:rPr>
                            <a:t> response</a:t>
                          </a:r>
                          <a:r>
                            <a:rPr lang="en-US" sz="1050" dirty="0">
                              <a:effectLst/>
                            </a:rPr>
                            <a:t> percentage, rank ordering of deciles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423402948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60812521"/>
                  </p:ext>
                </p:extLst>
              </p:nvPr>
            </p:nvGraphicFramePr>
            <p:xfrm>
              <a:off x="518273" y="1225539"/>
              <a:ext cx="10795518" cy="4966023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27176">
                      <a:extLst>
                        <a:ext uri="{9D8B030D-6E8A-4147-A177-3AD203B41FA5}">
                          <a16:colId xmlns:a16="http://schemas.microsoft.com/office/drawing/2014/main" val="3191018327"/>
                        </a:ext>
                      </a:extLst>
                    </a:gridCol>
                    <a:gridCol w="3601616">
                      <a:extLst>
                        <a:ext uri="{9D8B030D-6E8A-4147-A177-3AD203B41FA5}">
                          <a16:colId xmlns:a16="http://schemas.microsoft.com/office/drawing/2014/main" val="1293593988"/>
                        </a:ext>
                      </a:extLst>
                    </a:gridCol>
                    <a:gridCol w="4366726">
                      <a:extLst>
                        <a:ext uri="{9D8B030D-6E8A-4147-A177-3AD203B41FA5}">
                          <a16:colId xmlns:a16="http://schemas.microsoft.com/office/drawing/2014/main" val="3292666007"/>
                        </a:ext>
                      </a:extLst>
                    </a:gridCol>
                  </a:tblGrid>
                  <a:tr h="43567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Metrics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</a:rPr>
                            <a:t>Definition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effectLst/>
                            </a:rPr>
                            <a:t>Notes</a:t>
                          </a:r>
                          <a:endParaRPr lang="en-US" sz="1400" b="1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28065517"/>
                      </a:ext>
                    </a:extLst>
                  </a:tr>
                  <a:tr h="954896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Population Stability Index (PSI)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78849" t="-58974" r="-121658" b="-3814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Population stability index (PSI) is a metric to measure how much a variable has shifted in distribution between two samples or over time. It is used for diagnosing possible shift in model performance.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702024794"/>
                      </a:ext>
                    </a:extLst>
                  </a:tr>
                  <a:tr h="1200255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Kolmogorov-Smirnov (KS) statistic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78849" t="-125888" r="-121658" b="-202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 fontAlgn="auto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Kolmogorov-Smirnov (KS) test is used to quantify the ability of the model to discriminate between non-responder population and responder population. </a:t>
                          </a:r>
                          <a:endParaRPr lang="en-US" sz="1100" dirty="0">
                            <a:solidFill>
                              <a:srgbClr val="000000"/>
                            </a:solidFill>
                            <a:effectLst/>
                            <a:latin typeface="Georgia" panose="02040502050405020303" pitchFamily="18" charset="0"/>
                            <a:ea typeface="SimSun" panose="02010600030101010101" pitchFamily="2" charset="-122"/>
                            <a:cs typeface="Georgia" panose="02040502050405020303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580109054"/>
                      </a:ext>
                    </a:extLst>
                  </a:tr>
                  <a:tr h="1074166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Area under ROC Curve (AUC) statistic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Sensitivity = TP / (TP + FN)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Specificity = TN / (TN + FP)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Area under ROC Curve = Area under the Graph of Sensitivity over (1-Specificity) across different thresholds of probabilities of predicting an Event.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Measure of rank-ordering power of the model that is invariant to scale or classification threshold. 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965306624"/>
                      </a:ext>
                    </a:extLst>
                  </a:tr>
                  <a:tr h="671713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Lift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8849" t="-559459" r="-121658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Lift is used to measure effectiveness</a:t>
                          </a:r>
                          <a:r>
                            <a:rPr lang="en-US" sz="1050" baseline="0" dirty="0">
                              <a:effectLst/>
                            </a:rPr>
                            <a:t> of marketing strategy over the control group. It may be calculated at overall level or by deciles or segments.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12080071"/>
                      </a:ext>
                    </a:extLst>
                  </a:tr>
                  <a:tr h="629323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Gains table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ts val="1600"/>
                            </a:lnSpc>
                            <a:spcBef>
                              <a:spcPts val="0"/>
                            </a:spcBef>
                            <a:spcAft>
                              <a:spcPts val="900"/>
                            </a:spcAft>
                            <a:tabLst>
                              <a:tab pos="228600" algn="l"/>
                              <a:tab pos="1727200" algn="l"/>
                              <a:tab pos="3873500" algn="l"/>
                            </a:tabLst>
                          </a:pPr>
                          <a:r>
                            <a:rPr lang="en-US" sz="1050" dirty="0">
                              <a:effectLst/>
                            </a:rPr>
                            <a:t>Gains Table is a summary table to illustrate the score distribution and performance</a:t>
                          </a:r>
                          <a:r>
                            <a:rPr lang="en-US" sz="1050" baseline="0" dirty="0">
                              <a:effectLst/>
                            </a:rPr>
                            <a:t> metrics </a:t>
                          </a:r>
                          <a:r>
                            <a:rPr lang="en-US" sz="1050" dirty="0">
                              <a:effectLst/>
                            </a:rPr>
                            <a:t>across score buckets. </a:t>
                          </a:r>
                          <a:endParaRPr lang="en-US" sz="1100" dirty="0">
                            <a:solidFill>
                              <a:srgbClr val="000000"/>
                            </a:solidFill>
                            <a:effectLst/>
                            <a:latin typeface="Georgia" panose="02040502050405020303" pitchFamily="18" charset="0"/>
                            <a:ea typeface="SimSun" panose="02010600030101010101" pitchFamily="2" charset="-122"/>
                            <a:cs typeface="Georgia" panose="02040502050405020303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effectLst/>
                            </a:rPr>
                            <a:t>KS, interval</a:t>
                          </a:r>
                          <a:r>
                            <a:rPr lang="en-US" sz="1050" baseline="0" dirty="0">
                              <a:effectLst/>
                            </a:rPr>
                            <a:t> response</a:t>
                          </a:r>
                          <a:r>
                            <a:rPr lang="en-US" sz="1050" dirty="0">
                              <a:effectLst/>
                            </a:rPr>
                            <a:t> percentage, rank ordering of deciles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DengXian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423402948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2299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25D79E4-278B-EE43-AB68-DB146BBB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9550400" cy="930857"/>
          </a:xfrm>
        </p:spPr>
        <p:txBody>
          <a:bodyPr>
            <a:noAutofit/>
          </a:bodyPr>
          <a:lstStyle/>
          <a:p>
            <a:r>
              <a:rPr lang="en-US" dirty="0"/>
              <a:t>Performance Metrics for Marketing Models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67EE22A-1EFB-1742-AF67-0ED0F13A99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F85C7-EC28-5C4D-9577-C5634B07539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189" y="3536014"/>
            <a:ext cx="3869186" cy="31823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04" y="2014861"/>
            <a:ext cx="5729925" cy="47035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616" y="326792"/>
            <a:ext cx="3869186" cy="3226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33F7BC-8373-89CF-6F73-12184C6A0C8E}"/>
              </a:ext>
            </a:extLst>
          </p:cNvPr>
          <p:cNvSpPr txBox="1"/>
          <p:nvPr/>
        </p:nvSpPr>
        <p:spPr>
          <a:xfrm>
            <a:off x="492204" y="1222332"/>
            <a:ext cx="6479437" cy="85783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200" dirty="0"/>
              <a:t>KS stat for the original model in validation is: 	41.41</a:t>
            </a:r>
            <a:br>
              <a:rPr lang="en-US" sz="1200" dirty="0"/>
            </a:br>
            <a:r>
              <a:rPr lang="en-US" sz="1200" dirty="0"/>
              <a:t>AUC for the original model in validation is:	0.778</a:t>
            </a:r>
            <a:br>
              <a:rPr lang="en-US" sz="1200" dirty="0"/>
            </a:br>
            <a:r>
              <a:rPr lang="en-US" sz="1200" dirty="0"/>
              <a:t>Gini for the original model in validation is: 	0.556</a:t>
            </a:r>
          </a:p>
        </p:txBody>
      </p:sp>
    </p:spTree>
    <p:extLst>
      <p:ext uri="{BB962C8B-B14F-4D97-AF65-F5344CB8AC3E}">
        <p14:creationId xmlns:p14="http://schemas.microsoft.com/office/powerpoint/2010/main" val="213501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ells Fargo 2020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Wells Fargo 2020 Fonts">
      <a:majorFont>
        <a:latin typeface="Wells Fargo Sans Display" panose="020B0503020203020204" pitchFamily="34" charset="0"/>
        <a:ea typeface=""/>
        <a:cs typeface=""/>
      </a:majorFont>
      <a:minorFont>
        <a:latin typeface="Wells Fargo Sans" panose="020B0503020203020204" pitchFamily="34" charset="0"/>
        <a:ea typeface=""/>
        <a:cs typeface=""/>
      </a:minorFont>
    </a:fontScheme>
    <a:fmtScheme name="Wells Fargo 2020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1800"/>
        </a:defPPr>
      </a:lstStyle>
      <a:style>
        <a:lnRef idx="0">
          <a:srgbClr val="787070"/>
        </a:lnRef>
        <a:fillRef idx="1">
          <a:schemeClr val="accent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rgbClr val="787070"/>
        </a:lnRef>
        <a:fillRef idx="0">
          <a:schemeClr val="accent1"/>
        </a:fillRef>
        <a:effectRef idx="0">
          <a:schemeClr val="dk1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>
          <a:lnSpc>
            <a:spcPct val="100000"/>
          </a:lnSpc>
          <a:spcBef>
            <a:spcPts val="1200"/>
          </a:spcBef>
          <a:buSzPct val="100000"/>
          <a:buFont typeface="Wells Fargo Sans"/>
          <a:buChar char="•"/>
          <a:defRPr sz="1800"/>
        </a:defPPr>
      </a:lstStyle>
    </a:txDef>
  </a:objectDefaults>
  <a:extraClrSchemeLst/>
  <a:custClrLst>
    <a:custClr name="WF Red">
      <a:srgbClr val="D71E28"/>
    </a:custClr>
    <a:custClr name="WF Yellow">
      <a:srgbClr val="FFD100"/>
    </a:custClr>
    <a:custClr name="WF Yellow Tint 1">
      <a:srgbClr val="FFDF4C"/>
    </a:custClr>
    <a:custClr name="WF Yellow Tint 2">
      <a:srgbClr val="FFE87F"/>
    </a:custClr>
    <a:custClr name="WF Yellow Tint 3">
      <a:srgbClr val="FFF1B2"/>
    </a:custClr>
    <a:custClr name="WF Yellow Tint 4">
      <a:srgbClr val="FFF8D9"/>
    </a:custClr>
    <a:custClr name="WF Gray 1">
      <a:srgbClr val="3B3331"/>
    </a:custClr>
    <a:custClr name="WF Gray 2">
      <a:srgbClr val="787070"/>
    </a:custClr>
    <a:custClr name="WF Gray 3">
      <a:srgbClr val="B5ADAD"/>
    </a:custClr>
    <a:custClr name="WF Gray 4">
      <a:srgbClr val="F4F0ED"/>
    </a:custClr>
    <a:custClr name="WF Coral Dark 2">
      <a:srgbClr val="87190A"/>
    </a:custClr>
    <a:custClr name="WF Coral Dark 1">
      <a:srgbClr val="B42D19"/>
    </a:custClr>
    <a:custClr name="WF Coral">
      <a:srgbClr val="D73F26"/>
    </a:custClr>
    <a:custClr name="WF Coral Light 1">
      <a:srgbClr val="FF755E"/>
    </a:custClr>
    <a:custClr name="WF Coral Light 2">
      <a:srgbClr val="FFB1A6"/>
    </a:custClr>
    <a:custClr name="WF Purple Dark 2">
      <a:srgbClr val="640A4B"/>
    </a:custClr>
    <a:custClr name="WF Purple Dark 1">
      <a:srgbClr val="871469"/>
    </a:custClr>
    <a:custClr name="WF Purple">
      <a:srgbClr val="AA1E87"/>
    </a:custClr>
    <a:custClr name="WF Purple Light 1">
      <a:srgbClr val="D169B8"/>
    </a:custClr>
    <a:custClr name="WF Purple Light 2">
      <a:srgbClr val="F2A5DC"/>
    </a:custClr>
    <a:custClr name="WF Orange Dark 2">
      <a:srgbClr val="873100"/>
    </a:custClr>
    <a:custClr name="WF Orange Dark 1">
      <a:srgbClr val="A93E00"/>
    </a:custClr>
    <a:custClr name="WF Orange">
      <a:srgbClr val="EB691E"/>
    </a:custClr>
    <a:custClr name="WF Orange Light 1">
      <a:srgbClr val="FF9657"/>
    </a:custClr>
    <a:custClr name="WF Orange Light 2">
      <a:srgbClr val="FFC5A3"/>
    </a:custClr>
    <a:custClr name="WF Indigo Dark 2">
      <a:srgbClr val="352B6B"/>
    </a:custClr>
    <a:custClr name="WF Indigo Dark 1">
      <a:srgbClr val="463782"/>
    </a:custClr>
    <a:custClr name="WF Indigo">
      <a:srgbClr val="5A469B"/>
    </a:custClr>
    <a:custClr name="WF Indigo Light 1">
      <a:srgbClr val="9A89D9"/>
    </a:custClr>
    <a:custClr name="WF Indigo Light 2">
      <a:srgbClr val="BFB3F2"/>
    </a:custClr>
    <a:custClr name="WF Pink Dark 2">
      <a:srgbClr val="6E142D"/>
    </a:custClr>
    <a:custClr name="WF Pink Dark 1">
      <a:srgbClr val="9B2341"/>
    </a:custClr>
    <a:custClr name="WF Pink">
      <a:srgbClr val="C83255"/>
    </a:custClr>
    <a:custClr name="WF Pink Light 1">
      <a:srgbClr val="F26D91"/>
    </a:custClr>
    <a:custClr name="WF Pink Light 2">
      <a:srgbClr val="FFA6BE"/>
    </a:custClr>
    <a:custClr name="WF Violet Dark 2">
      <a:srgbClr val="5A1E64"/>
    </a:custClr>
    <a:custClr name="WF Violet Dark 1">
      <a:srgbClr val="64287D"/>
    </a:custClr>
    <a:custClr name="WF Violet">
      <a:srgbClr val="823291"/>
    </a:custClr>
    <a:custClr name="WF Violet Light 1">
      <a:srgbClr val="BB70CC"/>
    </a:custClr>
    <a:custClr name="WF Violet Light 2">
      <a:srgbClr val="E5A2F2"/>
    </a:custClr>
    <a:custClr name="Indicator Green">
      <a:srgbClr val="178757"/>
    </a:custClr>
  </a:custClrLst>
  <a:extLst>
    <a:ext uri="{05A4C25C-085E-4340-85A3-A5531E510DB2}">
      <thm15:themeFamily xmlns:thm15="http://schemas.microsoft.com/office/thememl/2012/main" name="WF_PowerPoint_16x9_WFSans_F3" id="{67035D2D-212F-4867-B584-671B3AD01EE8}" vid="{86013E00-FECB-4F02-8995-0C39891C5C33}"/>
    </a:ext>
  </a:extLst>
</a:theme>
</file>

<file path=ppt/theme/theme2.xml><?xml version="1.0" encoding="utf-8"?>
<a:theme xmlns:a="http://schemas.openxmlformats.org/drawingml/2006/main" name="Wells Fargo 2020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Wells Fargo 2020 Fonts">
      <a:majorFont>
        <a:latin typeface="Wells Fargo Sans Display" panose="020B0503020203020204" pitchFamily="34" charset="0"/>
        <a:ea typeface=""/>
        <a:cs typeface=""/>
      </a:majorFont>
      <a:minorFont>
        <a:latin typeface="Wells Fargo Sans" panose="020B0503020203020204" pitchFamily="34" charset="0"/>
        <a:ea typeface=""/>
        <a:cs typeface=""/>
      </a:minorFont>
    </a:fontScheme>
    <a:fmtScheme name="Wells Fargo 2020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1800"/>
        </a:defPPr>
      </a:lstStyle>
      <a:style>
        <a:lnRef idx="0">
          <a:srgbClr val="787070"/>
        </a:lnRef>
        <a:fillRef idx="1">
          <a:schemeClr val="accent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rgbClr val="787070"/>
        </a:lnRef>
        <a:fillRef idx="0">
          <a:schemeClr val="accent1"/>
        </a:fillRef>
        <a:effectRef idx="0">
          <a:schemeClr val="dk1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>
          <a:lnSpc>
            <a:spcPct val="100000"/>
          </a:lnSpc>
          <a:spcBef>
            <a:spcPts val="1200"/>
          </a:spcBef>
          <a:buSzPct val="100000"/>
          <a:buFont typeface="Wells Fargo Sans"/>
          <a:buChar char="•"/>
          <a:defRPr sz="1800"/>
        </a:defPPr>
      </a:lstStyle>
    </a:txDef>
  </a:objectDefaults>
  <a:extraClrSchemeLst/>
  <a:custClrLst>
    <a:custClr name="WF Red">
      <a:srgbClr val="D71E28"/>
    </a:custClr>
    <a:custClr name="WF Yellow">
      <a:srgbClr val="FFD100"/>
    </a:custClr>
    <a:custClr name="WF Yellow Tint 1">
      <a:srgbClr val="FFDF4C"/>
    </a:custClr>
    <a:custClr name="WF Yellow Tint 2">
      <a:srgbClr val="FFE87F"/>
    </a:custClr>
    <a:custClr name="WF Yellow Tint 3">
      <a:srgbClr val="FFF1B2"/>
    </a:custClr>
    <a:custClr name="WF Yellow Tint 4">
      <a:srgbClr val="FFF8D9"/>
    </a:custClr>
    <a:custClr name="WF Gray 1">
      <a:srgbClr val="3B3331"/>
    </a:custClr>
    <a:custClr name="WF Gray 2">
      <a:srgbClr val="787070"/>
    </a:custClr>
    <a:custClr name="WF Gray 3">
      <a:srgbClr val="B5ADAD"/>
    </a:custClr>
    <a:custClr name="WF Gray 4">
      <a:srgbClr val="F4F0ED"/>
    </a:custClr>
    <a:custClr name="WF Coral Dark 2">
      <a:srgbClr val="87190A"/>
    </a:custClr>
    <a:custClr name="WF Coral Dark 1">
      <a:srgbClr val="B42D19"/>
    </a:custClr>
    <a:custClr name="WF Coral">
      <a:srgbClr val="D73F26"/>
    </a:custClr>
    <a:custClr name="WF Coral Light 1">
      <a:srgbClr val="FF755E"/>
    </a:custClr>
    <a:custClr name="WF Coral Light 2">
      <a:srgbClr val="FFB1A6"/>
    </a:custClr>
    <a:custClr name="WF Purple Dark 2">
      <a:srgbClr val="640A4B"/>
    </a:custClr>
    <a:custClr name="WF Purple Dark 1">
      <a:srgbClr val="871469"/>
    </a:custClr>
    <a:custClr name="WF Purple">
      <a:srgbClr val="AA1E87"/>
    </a:custClr>
    <a:custClr name="WF Purple Light 1">
      <a:srgbClr val="D169B8"/>
    </a:custClr>
    <a:custClr name="WF Purple Light 2">
      <a:srgbClr val="F2A5DC"/>
    </a:custClr>
    <a:custClr name="WF Orange Dark 2">
      <a:srgbClr val="873100"/>
    </a:custClr>
    <a:custClr name="WF Orange Dark 1">
      <a:srgbClr val="A93E00"/>
    </a:custClr>
    <a:custClr name="WF Orange">
      <a:srgbClr val="EB691E"/>
    </a:custClr>
    <a:custClr name="WF Orange Light 1">
      <a:srgbClr val="FF9657"/>
    </a:custClr>
    <a:custClr name="WF Orange Light 2">
      <a:srgbClr val="FFC5A3"/>
    </a:custClr>
    <a:custClr name="WF Indigo Dark 2">
      <a:srgbClr val="352B6B"/>
    </a:custClr>
    <a:custClr name="WF Indigo Dark 1">
      <a:srgbClr val="463782"/>
    </a:custClr>
    <a:custClr name="WF Indigo">
      <a:srgbClr val="5A469B"/>
    </a:custClr>
    <a:custClr name="WF Indigo Light 1">
      <a:srgbClr val="9A89D9"/>
    </a:custClr>
    <a:custClr name="WF Indigo Light 2">
      <a:srgbClr val="BFB3F2"/>
    </a:custClr>
    <a:custClr name="WF Pink Dark 2">
      <a:srgbClr val="6E142D"/>
    </a:custClr>
    <a:custClr name="WF Pink Dark 1">
      <a:srgbClr val="9B2341"/>
    </a:custClr>
    <a:custClr name="WF Pink">
      <a:srgbClr val="C83255"/>
    </a:custClr>
    <a:custClr name="WF Pink Light 1">
      <a:srgbClr val="F26D91"/>
    </a:custClr>
    <a:custClr name="WF Pink Light 2">
      <a:srgbClr val="FFA6BE"/>
    </a:custClr>
    <a:custClr name="WF Violet Dark 2">
      <a:srgbClr val="5A1E64"/>
    </a:custClr>
    <a:custClr name="WF Violet Dark 1">
      <a:srgbClr val="64287D"/>
    </a:custClr>
    <a:custClr name="WF Violet">
      <a:srgbClr val="823291"/>
    </a:custClr>
    <a:custClr name="WF Violet Light 1">
      <a:srgbClr val="BB70CC"/>
    </a:custClr>
    <a:custClr name="WF Violet Light 2">
      <a:srgbClr val="E5A2F2"/>
    </a:custClr>
    <a:custClr name="Indicator Green">
      <a:srgbClr val="178757"/>
    </a:custClr>
  </a:custClrLst>
</a:theme>
</file>

<file path=ppt/theme/theme3.xml><?xml version="1.0" encoding="utf-8"?>
<a:theme xmlns:a="http://schemas.openxmlformats.org/drawingml/2006/main" name="Wells Fargo 2020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Wells Fargo 2020 Fonts">
      <a:majorFont>
        <a:latin typeface="Wells Fargo Sans Display" panose="020B0503020203020204" pitchFamily="34" charset="0"/>
        <a:ea typeface=""/>
        <a:cs typeface=""/>
      </a:majorFont>
      <a:minorFont>
        <a:latin typeface="Wells Fargo Sans" panose="020B0503020203020204" pitchFamily="34" charset="0"/>
        <a:ea typeface=""/>
        <a:cs typeface=""/>
      </a:minorFont>
    </a:fontScheme>
    <a:fmtScheme name="Wells Fargo 2020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1800"/>
        </a:defPPr>
      </a:lstStyle>
      <a:style>
        <a:lnRef idx="0">
          <a:srgbClr val="787070"/>
        </a:lnRef>
        <a:fillRef idx="1">
          <a:schemeClr val="accent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rgbClr val="787070"/>
        </a:lnRef>
        <a:fillRef idx="0">
          <a:schemeClr val="accent1"/>
        </a:fillRef>
        <a:effectRef idx="0">
          <a:schemeClr val="dk1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>
          <a:lnSpc>
            <a:spcPct val="100000"/>
          </a:lnSpc>
          <a:spcBef>
            <a:spcPts val="1200"/>
          </a:spcBef>
          <a:buSzPct val="100000"/>
          <a:buFont typeface="Wells Fargo Sans"/>
          <a:buChar char="•"/>
          <a:defRPr sz="1800"/>
        </a:defPPr>
      </a:lstStyle>
    </a:txDef>
  </a:objectDefaults>
  <a:extraClrSchemeLst/>
  <a:custClrLst>
    <a:custClr name="WF Red">
      <a:srgbClr val="D71E28"/>
    </a:custClr>
    <a:custClr name="WF Yellow">
      <a:srgbClr val="FFD100"/>
    </a:custClr>
    <a:custClr name="WF Yellow Tint 1">
      <a:srgbClr val="FFDF4C"/>
    </a:custClr>
    <a:custClr name="WF Yellow Tint 2">
      <a:srgbClr val="FFE87F"/>
    </a:custClr>
    <a:custClr name="WF Yellow Tint 3">
      <a:srgbClr val="FFF1B2"/>
    </a:custClr>
    <a:custClr name="WF Yellow Tint 4">
      <a:srgbClr val="FFF8D9"/>
    </a:custClr>
    <a:custClr name="WF Gray 1">
      <a:srgbClr val="3B3331"/>
    </a:custClr>
    <a:custClr name="WF Gray 2">
      <a:srgbClr val="787070"/>
    </a:custClr>
    <a:custClr name="WF Gray 3">
      <a:srgbClr val="B5ADAD"/>
    </a:custClr>
    <a:custClr name="WF Gray 4">
      <a:srgbClr val="F4F0ED"/>
    </a:custClr>
    <a:custClr name="WF Coral Dark 2">
      <a:srgbClr val="87190A"/>
    </a:custClr>
    <a:custClr name="WF Coral Dark 1">
      <a:srgbClr val="B42D19"/>
    </a:custClr>
    <a:custClr name="WF Coral">
      <a:srgbClr val="D73F26"/>
    </a:custClr>
    <a:custClr name="WF Coral Light 1">
      <a:srgbClr val="FF755E"/>
    </a:custClr>
    <a:custClr name="WF Coral Light 2">
      <a:srgbClr val="FFB1A6"/>
    </a:custClr>
    <a:custClr name="WF Purple Dark 2">
      <a:srgbClr val="640A4B"/>
    </a:custClr>
    <a:custClr name="WF Purple Dark 1">
      <a:srgbClr val="871469"/>
    </a:custClr>
    <a:custClr name="WF Purple">
      <a:srgbClr val="AA1E87"/>
    </a:custClr>
    <a:custClr name="WF Purple Light 1">
      <a:srgbClr val="D169B8"/>
    </a:custClr>
    <a:custClr name="WF Purple Light 2">
      <a:srgbClr val="F2A5DC"/>
    </a:custClr>
    <a:custClr name="WF Orange Dark 2">
      <a:srgbClr val="873100"/>
    </a:custClr>
    <a:custClr name="WF Orange Dark 1">
      <a:srgbClr val="A93E00"/>
    </a:custClr>
    <a:custClr name="WF Orange">
      <a:srgbClr val="EB691E"/>
    </a:custClr>
    <a:custClr name="WF Orange Light 1">
      <a:srgbClr val="FF9657"/>
    </a:custClr>
    <a:custClr name="WF Orange Light 2">
      <a:srgbClr val="FFC5A3"/>
    </a:custClr>
    <a:custClr name="WF Indigo Dark 2">
      <a:srgbClr val="352B6B"/>
    </a:custClr>
    <a:custClr name="WF Indigo Dark 1">
      <a:srgbClr val="463782"/>
    </a:custClr>
    <a:custClr name="WF Indigo">
      <a:srgbClr val="5A469B"/>
    </a:custClr>
    <a:custClr name="WF Indigo Light 1">
      <a:srgbClr val="9A89D9"/>
    </a:custClr>
    <a:custClr name="WF Indigo Light 2">
      <a:srgbClr val="BFB3F2"/>
    </a:custClr>
    <a:custClr name="WF Pink Dark 2">
      <a:srgbClr val="6E142D"/>
    </a:custClr>
    <a:custClr name="WF Pink Dark 1">
      <a:srgbClr val="9B2341"/>
    </a:custClr>
    <a:custClr name="WF Pink">
      <a:srgbClr val="C83255"/>
    </a:custClr>
    <a:custClr name="WF Pink Light 1">
      <a:srgbClr val="F26D91"/>
    </a:custClr>
    <a:custClr name="WF Pink Light 2">
      <a:srgbClr val="FFA6BE"/>
    </a:custClr>
    <a:custClr name="WF Violet Dark 2">
      <a:srgbClr val="5A1E64"/>
    </a:custClr>
    <a:custClr name="WF Violet Dark 1">
      <a:srgbClr val="64287D"/>
    </a:custClr>
    <a:custClr name="WF Violet">
      <a:srgbClr val="823291"/>
    </a:custClr>
    <a:custClr name="WF Violet Light 1">
      <a:srgbClr val="BB70CC"/>
    </a:custClr>
    <a:custClr name="WF Violet Light 2">
      <a:srgbClr val="E5A2F2"/>
    </a:custClr>
    <a:custClr name="Indicator Green">
      <a:srgbClr val="178757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1101</Words>
  <Application>Microsoft Office PowerPoint</Application>
  <PresentationFormat>Widescreen</PresentationFormat>
  <Paragraphs>162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DengXian</vt:lpstr>
      <vt:lpstr>SimSun</vt:lpstr>
      <vt:lpstr>Wells Fargo Sans Display</vt:lpstr>
      <vt:lpstr>Cambria Math</vt:lpstr>
      <vt:lpstr>Times New Roman</vt:lpstr>
      <vt:lpstr>Wells Fargo Sans SemiBold</vt:lpstr>
      <vt:lpstr>Wells Fargo Sans</vt:lpstr>
      <vt:lpstr>Georgia</vt:lpstr>
      <vt:lpstr>Arial</vt:lpstr>
      <vt:lpstr>Calibri</vt:lpstr>
      <vt:lpstr>Wells Fargo 2020</vt:lpstr>
      <vt:lpstr>Introduction to Marketing Model Validation</vt:lpstr>
      <vt:lpstr>Agenda</vt:lpstr>
      <vt:lpstr>Overview of Marketing Models</vt:lpstr>
      <vt:lpstr>Overview of Marketing Models</vt:lpstr>
      <vt:lpstr>Marketing Model Validation</vt:lpstr>
      <vt:lpstr>Marketing Model Validation: Testing</vt:lpstr>
      <vt:lpstr>Challenges</vt:lpstr>
      <vt:lpstr>Common Performance Metrics for Marketing Models</vt:lpstr>
      <vt:lpstr>Performance Metrics for Marketing Models</vt:lpstr>
      <vt:lpstr>Performance Metrics for Marketing Models</vt:lpstr>
      <vt:lpstr>Explain-ability of Marketing Models and Benchmark Analysis</vt:lpstr>
      <vt:lpstr>Questions?</vt:lpstr>
    </vt:vector>
  </TitlesOfParts>
  <Manager/>
  <Company>Wells Fargo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Wells Fargo  16x9 PowerPoint standards and template</dc:title>
  <dc:subject/>
  <dc:creator>Hockman, Victoria L.</dc:creator>
  <cp:keywords/>
  <dc:description/>
  <cp:lastModifiedBy>Zhang, Boan</cp:lastModifiedBy>
  <cp:revision>23</cp:revision>
  <cp:lastPrinted>2022-09-06T15:14:06Z</cp:lastPrinted>
  <dcterms:created xsi:type="dcterms:W3CDTF">2022-09-01T22:01:45Z</dcterms:created>
  <dcterms:modified xsi:type="dcterms:W3CDTF">2023-09-29T13:49:31Z</dcterms:modified>
  <cp:category/>
</cp:coreProperties>
</file>

<file path=docProps/thumbnail.jpeg>
</file>